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
  </p:notesMasterIdLst>
  <p:handoutMasterIdLst>
    <p:handoutMasterId r:id="rId19"/>
  </p:handoutMasterIdLst>
  <p:sldIdLst>
    <p:sldId id="261" r:id="rId6"/>
    <p:sldId id="285" r:id="rId7"/>
    <p:sldId id="283" r:id="rId8"/>
    <p:sldId id="263" r:id="rId9"/>
    <p:sldId id="264" r:id="rId10"/>
    <p:sldId id="265" r:id="rId11"/>
    <p:sldId id="272" r:id="rId12"/>
    <p:sldId id="273" r:id="rId13"/>
    <p:sldId id="274" r:id="rId14"/>
    <p:sldId id="275" r:id="rId15"/>
    <p:sldId id="271" r:id="rId16"/>
    <p:sldId id="286" r:id="rId17"/>
  </p:sldIdLst>
  <p:sldSz cx="9144000" cy="5143500" type="screen16x9"/>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rouard, Spencer" initials="GS" lastIdx="8" clrIdx="0">
    <p:extLst>
      <p:ext uri="{19B8F6BF-5375-455C-9EA6-DF929625EA0E}">
        <p15:presenceInfo xmlns:p15="http://schemas.microsoft.com/office/powerpoint/2012/main" userId="S-1-5-21-2000478354-261903793-682003330-480669" providerId="AD"/>
      </p:ext>
    </p:extLst>
  </p:cmAuthor>
  <p:cmAuthor id="2" name="Sinatra, LisaMarie" initials="SL" lastIdx="18" clrIdx="1">
    <p:extLst>
      <p:ext uri="{19B8F6BF-5375-455C-9EA6-DF929625EA0E}">
        <p15:presenceInfo xmlns:p15="http://schemas.microsoft.com/office/powerpoint/2012/main" userId="S-1-5-21-1236886466-2084700185-618671499-9015" providerId="AD"/>
      </p:ext>
    </p:extLst>
  </p:cmAuthor>
  <p:cmAuthor id="3" name="Lorraine Carli" initials="MOU" lastIdx="15" clrIdx="2">
    <p:extLst>
      <p:ext uri="{19B8F6BF-5375-455C-9EA6-DF929625EA0E}">
        <p15:presenceInfo xmlns:p15="http://schemas.microsoft.com/office/powerpoint/2012/main" userId="Lorraine Carli" providerId="None"/>
      </p:ext>
    </p:extLst>
  </p:cmAuthor>
  <p:cmAuthor id="4" name="Colonna, Guy" initials="CG" lastIdx="12" clrIdx="3">
    <p:extLst>
      <p:ext uri="{19B8F6BF-5375-455C-9EA6-DF929625EA0E}">
        <p15:presenceInfo xmlns:p15="http://schemas.microsoft.com/office/powerpoint/2012/main" userId="S-1-5-21-1236886466-2084700185-618671499-1116" providerId="AD"/>
      </p:ext>
    </p:extLst>
  </p:cmAuthor>
  <p:cmAuthor id="5" name="lorrainecarli@gmail.com" initials="l" lastIdx="5" clrIdx="4">
    <p:extLst>
      <p:ext uri="{19B8F6BF-5375-455C-9EA6-DF929625EA0E}">
        <p15:presenceInfo xmlns:p15="http://schemas.microsoft.com/office/powerpoint/2012/main" userId="5d3256b26cb89e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A5C"/>
    <a:srgbClr val="D91F41"/>
    <a:srgbClr val="484C4F"/>
    <a:srgbClr val="898989"/>
    <a:srgbClr val="C60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3" autoAdjust="0"/>
    <p:restoredTop sz="71130" autoAdjust="0"/>
  </p:normalViewPr>
  <p:slideViewPr>
    <p:cSldViewPr snapToGrid="0" snapToObjects="1" showGuides="1">
      <p:cViewPr varScale="1">
        <p:scale>
          <a:sx n="105" d="100"/>
          <a:sy n="105" d="100"/>
        </p:scale>
        <p:origin x="702" y="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3062"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2830" tIns="46415" rIns="92830" bIns="46415" rtlCol="0"/>
          <a:lstStyle>
            <a:lvl1pPr algn="r">
              <a:defRPr sz="1200"/>
            </a:lvl1pPr>
          </a:lstStyle>
          <a:p>
            <a:fld id="{FF9CA76D-E53E-7048-BC07-2F6C586F47A7}" type="datetimeFigureOut">
              <a:rPr lang="en-US" smtClean="0"/>
              <a:pPr/>
              <a:t>12/19/2019</a:t>
            </a:fld>
            <a:endParaRPr lang="en-US" dirty="0"/>
          </a:p>
        </p:txBody>
      </p:sp>
      <p:sp>
        <p:nvSpPr>
          <p:cNvPr id="4" name="Footer Placeholder 3"/>
          <p:cNvSpPr>
            <a:spLocks noGrp="1"/>
          </p:cNvSpPr>
          <p:nvPr>
            <p:ph type="ftr" sz="quarter" idx="2"/>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Tree>
    <p:extLst>
      <p:ext uri="{BB962C8B-B14F-4D97-AF65-F5344CB8AC3E}">
        <p14:creationId xmlns:p14="http://schemas.microsoft.com/office/powerpoint/2010/main" val="637794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D227BFC9-ACB6-024A-BBD7-71D4EB578DDF}" type="datetimeFigureOut">
              <a:rPr lang="en-US" smtClean="0"/>
              <a:pPr/>
              <a:t>12/19/2019</a:t>
            </a:fld>
            <a:endParaRPr lang="en-US" dirty="0"/>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D77CFB87-3758-6D49-BE9A-473ED8B5C049}" type="slidenum">
              <a:rPr lang="en-US" smtClean="0"/>
              <a:pPr/>
              <a:t>‹#›</a:t>
            </a:fld>
            <a:endParaRPr lang="en-US" dirty="0"/>
          </a:p>
        </p:txBody>
      </p:sp>
    </p:spTree>
    <p:extLst>
      <p:ext uri="{BB962C8B-B14F-4D97-AF65-F5344CB8AC3E}">
        <p14:creationId xmlns:p14="http://schemas.microsoft.com/office/powerpoint/2010/main" val="90860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quick snapshot</a:t>
            </a:r>
            <a:r>
              <a:rPr lang="en-US" sz="1200" b="1" kern="1200" baseline="0" dirty="0">
                <a:solidFill>
                  <a:schemeClr val="tx1"/>
                </a:solidFill>
                <a:effectLst/>
                <a:latin typeface="+mn-lt"/>
                <a:ea typeface="+mn-ea"/>
                <a:cs typeface="+mn-cs"/>
              </a:rPr>
              <a:t> of NFPA </a:t>
            </a:r>
            <a:r>
              <a:rPr lang="en-US" sz="1200" b="1" kern="1200" dirty="0">
                <a:solidFill>
                  <a:schemeClr val="tx1"/>
                </a:solidFill>
                <a:effectLst/>
                <a:latin typeface="+mn-lt"/>
                <a:ea typeface="+mn-ea"/>
                <a:cs typeface="+mn-cs"/>
              </a:rPr>
              <a:t>and the Ecosystem: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NFPA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NFPA was founded in 1896 to help safeguard people and property from fire and other hazards.</a:t>
            </a:r>
            <a:r>
              <a:rPr lang="en-US" sz="1200" b="0" i="0" kern="1200" dirty="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NFPA is a global, self-funded nonprofit organization devoted to eliminating death, injury, property and economic loss due to fire, electrical and related hazards. The Association delivers information and knowledge through more than 300 consensus codes and standards, research, training, education, outreach and advocacy; and by partnering with others who share an interest in furthering the NFPA mission.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a non-profit organization dedicated to fire and life safety, NFPA works with others who share our knowledge and passion in protecting people and property in our world.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NFPA Fire &amp; Life Safety Ecosystem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 &amp; Life Safety Ecosystem is a framework that identifies the components that must work together to minimize risk and help prevent loss, injuries, and death. </a:t>
            </a:r>
            <a:r>
              <a:rPr lang="en-US" sz="1200" i="0" kern="1200" dirty="0">
                <a:solidFill>
                  <a:schemeClr val="tx1"/>
                </a:solidFill>
                <a:effectLst/>
                <a:latin typeface="+mn-lt"/>
                <a:ea typeface="+mn-ea"/>
                <a:cs typeface="+mn-cs"/>
              </a:rPr>
              <a:t>There are eight key components and they are: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Government Responsibility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Development and Use of Current Codes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Referenced Standards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Investment in Safety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Skilled Workforce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Code Compliance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Preparedness and Emergency Response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Informed Public </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must set the right regulatory framework.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need to use and enforce the most updated codes and standards.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must have skilled workers in these fields.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need to have the ability to effectively respond when emergencies happen, and the public has to be informed and be able to take action for their own safety. </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As with any ecosystem, the components of the Fire &amp; Life Safety Ecosystem are interdependent. When they work together, the system protects everyone. If any component is missing or broken, the system can collapse, often resulting in tragedy.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one organization or group</a:t>
            </a:r>
            <a:r>
              <a:rPr lang="en-US" sz="1200" kern="1200" baseline="0" dirty="0">
                <a:solidFill>
                  <a:schemeClr val="tx1"/>
                </a:solidFill>
                <a:effectLst/>
                <a:latin typeface="+mn-lt"/>
                <a:ea typeface="+mn-ea"/>
                <a:cs typeface="+mn-cs"/>
              </a:rPr>
              <a:t> can do this alone. I</a:t>
            </a:r>
            <a:r>
              <a:rPr lang="en-US" sz="1200" kern="1200" dirty="0">
                <a:solidFill>
                  <a:schemeClr val="tx1"/>
                </a:solidFill>
                <a:effectLst/>
                <a:latin typeface="+mn-lt"/>
                <a:ea typeface="+mn-ea"/>
                <a:cs typeface="+mn-cs"/>
              </a:rPr>
              <a:t>t requires a holistic approach, one that includes collaboration across all disciplines and a shared view that safety is a system – not a singular action, piece of equipment or event. </a:t>
            </a: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Almost always we can trace the cause of injurious life safety incidents and tragedies back to the breakdown of one or more components.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1</a:t>
            </a:fld>
            <a:endParaRPr lang="en-US" dirty="0"/>
          </a:p>
        </p:txBody>
      </p:sp>
    </p:spTree>
    <p:extLst>
      <p:ext uri="{BB962C8B-B14F-4D97-AF65-F5344CB8AC3E}">
        <p14:creationId xmlns:p14="http://schemas.microsoft.com/office/powerpoint/2010/main" val="19752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the public does not have the information they need, they may</a:t>
            </a:r>
            <a:r>
              <a:rPr lang="en-US" baseline="0" dirty="0"/>
              <a:t> do things that place themselves and others (including firefighters) at greater risk. People will take the extra safety measures if they understand the risks and the consequences for not doing anything.</a:t>
            </a:r>
          </a:p>
          <a:p>
            <a:endParaRPr lang="en-US" baseline="0" dirty="0"/>
          </a:p>
          <a:p>
            <a:r>
              <a:rPr lang="en-US" baseline="0" dirty="0"/>
              <a:t>Often, the public believes they do not have a role in determining their safety in a house fire or wildfire. But they can take action. It is up to us to help explain what those action steps are and that they can help reduce their own risk.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Past success in reducing loss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led to a “it can’t happen to me” and “I’m all set; I have enough</a:t>
            </a:r>
            <a:r>
              <a:rPr lang="en-US" sz="1200" kern="1200" baseline="0" dirty="0">
                <a:solidFill>
                  <a:schemeClr val="tx1"/>
                </a:solidFill>
                <a:effectLst/>
                <a:latin typeface="+mn-lt"/>
                <a:ea typeface="+mn-ea"/>
                <a:cs typeface="+mn-cs"/>
              </a:rPr>
              <a:t> to get buy” </a:t>
            </a:r>
            <a:r>
              <a:rPr lang="en-US" sz="1200" kern="1200" dirty="0">
                <a:solidFill>
                  <a:schemeClr val="tx1"/>
                </a:solidFill>
                <a:effectLst/>
                <a:latin typeface="+mn-lt"/>
                <a:ea typeface="+mn-ea"/>
                <a:cs typeface="+mn-cs"/>
              </a:rPr>
              <a:t>attitude. The public and policymakers are taking safety for granted and (because) oftentimes</a:t>
            </a:r>
            <a:r>
              <a:rPr lang="en-US" sz="1200" kern="1200" baseline="0" dirty="0">
                <a:solidFill>
                  <a:schemeClr val="tx1"/>
                </a:solidFill>
                <a:effectLst/>
                <a:latin typeface="+mn-lt"/>
                <a:ea typeface="+mn-ea"/>
                <a:cs typeface="+mn-cs"/>
              </a:rPr>
              <a:t> they are </a:t>
            </a:r>
            <a:r>
              <a:rPr lang="en-US" sz="1200" kern="1200" dirty="0">
                <a:solidFill>
                  <a:schemeClr val="tx1"/>
                </a:solidFill>
                <a:effectLst/>
                <a:latin typeface="+mn-lt"/>
                <a:ea typeface="+mn-ea"/>
                <a:cs typeface="+mn-cs"/>
              </a:rPr>
              <a:t>uneducated about fire risks. This leads to poor decisions and increased risk.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Those who are well-informed can be strong advocates for safety; they will demand more of their local officials, they will ask questions, they will reach out in the hopes of working with the fire service in their community, and more. People can be the strong voice behind change and a call to action when they see the consequences on inaction.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10</a:t>
            </a:fld>
            <a:endParaRPr lang="en-US" dirty="0"/>
          </a:p>
        </p:txBody>
      </p:sp>
    </p:spTree>
    <p:extLst>
      <p:ext uri="{BB962C8B-B14F-4D97-AF65-F5344CB8AC3E}">
        <p14:creationId xmlns:p14="http://schemas.microsoft.com/office/powerpoint/2010/main" val="20921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 single component of the Fire &amp; Life Safety Ecosystem can prevent a fire or disaster from occurring. It requires a holistic approach, one that includes collaboration across all disciplines and a shared view that safety is a system – not a singular action, piece of equipment, or event.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Questions for the audience to consider: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What part do you play in this safety ecosystem?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What more can you be doing to better protect people and property? Who are your partners?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can you work to reduce</a:t>
            </a:r>
            <a:r>
              <a:rPr lang="en-US" sz="1200" baseline="0" dirty="0"/>
              <a:t> complacency? There is a need for vigilance when we talk about “code compliance” and we all must own some of the burden. But by working together, we lessen this burden and help minimize problems.</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11</a:t>
            </a:fld>
            <a:endParaRPr lang="en-US" dirty="0"/>
          </a:p>
        </p:txBody>
      </p:sp>
    </p:spTree>
    <p:extLst>
      <p:ext uri="{BB962C8B-B14F-4D97-AF65-F5344CB8AC3E}">
        <p14:creationId xmlns:p14="http://schemas.microsoft.com/office/powerpoint/2010/main" val="1537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www.nfpa.org/ecosystem</a:t>
            </a:r>
          </a:p>
          <a:p>
            <a:endParaRPr lang="en-US" dirty="0"/>
          </a:p>
        </p:txBody>
      </p:sp>
      <p:sp>
        <p:nvSpPr>
          <p:cNvPr id="4" name="Slide Number Placeholder 3"/>
          <p:cNvSpPr>
            <a:spLocks noGrp="1"/>
          </p:cNvSpPr>
          <p:nvPr>
            <p:ph type="sldNum" sz="quarter" idx="5"/>
          </p:nvPr>
        </p:nvSpPr>
        <p:spPr/>
        <p:txBody>
          <a:bodyPr/>
          <a:lstStyle/>
          <a:p>
            <a:fld id="{D77CFB87-3758-6D49-BE9A-473ED8B5C049}" type="slidenum">
              <a:rPr lang="en-US" smtClean="0"/>
              <a:pPr/>
              <a:t>12</a:t>
            </a:fld>
            <a:endParaRPr lang="en-US" dirty="0"/>
          </a:p>
        </p:txBody>
      </p:sp>
    </p:spTree>
    <p:extLst>
      <p:ext uri="{BB962C8B-B14F-4D97-AF65-F5344CB8AC3E}">
        <p14:creationId xmlns:p14="http://schemas.microsoft.com/office/powerpoint/2010/main" val="373325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Where do you fit in?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is your role?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Consider which cogs your work impacts; What other cogs impact you?</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2</a:t>
            </a:fld>
            <a:endParaRPr lang="en-US" dirty="0"/>
          </a:p>
        </p:txBody>
      </p:sp>
    </p:spTree>
    <p:extLst>
      <p:ext uri="{BB962C8B-B14F-4D97-AF65-F5344CB8AC3E}">
        <p14:creationId xmlns:p14="http://schemas.microsoft.com/office/powerpoint/2010/main" val="414162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All levels of government have a responsibility to keep their communities safe from fire, electrical, and other hazards. They must create a policy and regulatory environment where laws, policies, and spending priorities are dictated by public safety needs and not by special interests. It’s what citizens expect of them.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baseline="0" dirty="0"/>
          </a:p>
          <a:p>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464149">
              <a:defRPr/>
            </a:pPr>
            <a:fld id="{D77CFB87-3758-6D49-BE9A-473ED8B5C049}" type="slidenum">
              <a:rPr lang="en-US">
                <a:solidFill>
                  <a:prstClr val="black"/>
                </a:solidFill>
                <a:latin typeface="Calibri"/>
              </a:rPr>
              <a:pPr defTabSz="464149">
                <a:defRPr/>
              </a:pPr>
              <a:t>3</a:t>
            </a:fld>
            <a:endParaRPr lang="en-US" dirty="0">
              <a:solidFill>
                <a:prstClr val="black"/>
              </a:solidFill>
              <a:latin typeface="Calibri"/>
            </a:endParaRPr>
          </a:p>
        </p:txBody>
      </p:sp>
    </p:spTree>
    <p:extLst>
      <p:ext uri="{BB962C8B-B14F-4D97-AF65-F5344CB8AC3E}">
        <p14:creationId xmlns:p14="http://schemas.microsoft.com/office/powerpoint/2010/main" val="400640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Using the latest codes and standards developed by experts from around the world establishes minimum levels of safety to protect people and property. As technology changes, safety advocates constantly assess the risks as well as the behaviors and actions that can create new hazards. The current editions of codes and standards incorporate learnings from recent research, technology advances, case studies, loss experience, and proven best practices.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Codes and standards are updated (typically on a three- to five-year cycle) to reflect our changing world.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7CFB87-3758-6D49-BE9A-473ED8B5C049}" type="slidenum">
              <a:rPr lang="en-US" smtClean="0"/>
              <a:pPr/>
              <a:t>4</a:t>
            </a:fld>
            <a:endParaRPr lang="en-US" dirty="0"/>
          </a:p>
        </p:txBody>
      </p:sp>
    </p:spTree>
    <p:extLst>
      <p:ext uri="{BB962C8B-B14F-4D97-AF65-F5344CB8AC3E}">
        <p14:creationId xmlns:p14="http://schemas.microsoft.com/office/powerpoint/2010/main" val="240599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Referenced standards are a fundamental part of the primary fire, life safety, building, and electrical codes and standards, and they provide critical guidance to designers, installers, facility operators, and enforcers. Developed through the consensus process, these standards include references to installation and product standards that are developed by a wide range of organizations. </a:t>
            </a:r>
            <a:endParaRPr lang="en-US" baseline="0" dirty="0"/>
          </a:p>
          <a:p>
            <a:endParaRPr lang="en-US" i="0"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5</a:t>
            </a:fld>
            <a:endParaRPr lang="en-US" dirty="0"/>
          </a:p>
        </p:txBody>
      </p:sp>
    </p:spTree>
    <p:extLst>
      <p:ext uri="{BB962C8B-B14F-4D97-AF65-F5344CB8AC3E}">
        <p14:creationId xmlns:p14="http://schemas.microsoft.com/office/powerpoint/2010/main" val="2251096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200" kern="1200" dirty="0">
                <a:solidFill>
                  <a:schemeClr val="tx1"/>
                </a:solidFill>
                <a:effectLst/>
                <a:latin typeface="+mn-lt"/>
                <a:ea typeface="+mn-ea"/>
                <a:cs typeface="+mn-cs"/>
              </a:rPr>
              <a:t>Even in an anti-regulatory and cost-cutting environment, code adoption and life safety measures should never be disregarded to save a few dollars. </a:t>
            </a:r>
            <a:r>
              <a:rPr lang="en-US" sz="1200" b="0" i="0" u="none" strike="noStrike" kern="1200" baseline="0" dirty="0">
                <a:solidFill>
                  <a:schemeClr val="tx1"/>
                </a:solidFill>
                <a:latin typeface="+mn-lt"/>
                <a:ea typeface="+mn-ea"/>
                <a:cs typeface="+mn-cs"/>
              </a:rPr>
              <a:t>Focusing solely on the cost of compliance ignores the potential benefits of lives and dollars saved through the prevention of fire and accidents. </a:t>
            </a:r>
            <a:r>
              <a:rPr lang="en-US" sz="1200" kern="1200" dirty="0">
                <a:solidFill>
                  <a:schemeClr val="tx1"/>
                </a:solidFill>
                <a:effectLst/>
                <a:latin typeface="+mn-lt"/>
                <a:ea typeface="+mn-ea"/>
                <a:cs typeface="+mn-cs"/>
              </a:rPr>
              <a:t>This investment pays off in lives saved and properties protected. </a:t>
            </a:r>
            <a:r>
              <a:rPr lang="en-US" dirty="0"/>
              <a:t>Investing in safety should always be top of mind</a:t>
            </a:r>
            <a:r>
              <a:rPr lang="en-US" baseline="0" dirty="0"/>
              <a:t> for everyone:</a:t>
            </a:r>
          </a:p>
          <a:p>
            <a:pPr marL="0" indent="0">
              <a:buFont typeface="Arial" panose="020B0604020202020204" pitchFamily="34" charset="0"/>
              <a:buNone/>
            </a:pPr>
            <a:endParaRPr lang="en-US" dirty="0"/>
          </a:p>
          <a:p>
            <a:pPr marL="174056" indent="-174056">
              <a:buFont typeface="Arial" panose="020B0604020202020204" pitchFamily="34" charset="0"/>
              <a:buChar char="•"/>
            </a:pPr>
            <a:r>
              <a:rPr lang="en-US" dirty="0"/>
              <a:t>Policymakers should do right by their constituents who put them in office and invest in safe jurisdictions.</a:t>
            </a:r>
          </a:p>
          <a:p>
            <a:pPr marL="174056" indent="-174056">
              <a:buFont typeface="Arial" panose="020B0604020202020204" pitchFamily="34" charset="0"/>
              <a:buChar char="•"/>
            </a:pPr>
            <a:r>
              <a:rPr lang="en-US" dirty="0"/>
              <a:t>First responders must continue to train, work with communities, ask for resources, etc. to help keep them safe on the job</a:t>
            </a:r>
          </a:p>
          <a:p>
            <a:pPr marL="174056" indent="-174056">
              <a:buFont typeface="Arial" panose="020B0604020202020204" pitchFamily="34" charset="0"/>
              <a:buChar char="•"/>
            </a:pPr>
            <a:r>
              <a:rPr lang="en-US" dirty="0"/>
              <a:t>Building owners, businesses, facility</a:t>
            </a:r>
            <a:r>
              <a:rPr lang="en-US" baseline="0" dirty="0"/>
              <a:t> managers must keep the safety of its employees, tenants, and clients a top priority when it  comes to communication, emergency plans, fire safety measures in buildings, and more.</a:t>
            </a:r>
            <a:endParaRPr lang="en-US" dirty="0"/>
          </a:p>
          <a:p>
            <a:pPr marL="174056" indent="-174056">
              <a:buFont typeface="Arial" panose="020B0604020202020204" pitchFamily="34" charset="0"/>
              <a:buChar char="•"/>
            </a:pPr>
            <a:r>
              <a:rPr lang="en-US" dirty="0"/>
              <a:t>Consumers should take steps</a:t>
            </a:r>
            <a:r>
              <a:rPr lang="en-US" baseline="0" dirty="0"/>
              <a:t> to ensure </a:t>
            </a:r>
            <a:r>
              <a:rPr lang="en-US" dirty="0"/>
              <a:t>their homes are safe from fire, electrical and other hazards (by investing</a:t>
            </a:r>
            <a:r>
              <a:rPr lang="en-US" baseline="0" dirty="0"/>
              <a:t> in </a:t>
            </a:r>
            <a:r>
              <a:rPr lang="en-US" dirty="0"/>
              <a:t>sprinklers, smoke alarms, wildfire risk reduction work </a:t>
            </a:r>
            <a:r>
              <a:rPr lang="en-US" baseline="0" dirty="0"/>
              <a:t>around homes, </a:t>
            </a:r>
            <a:r>
              <a:rPr lang="en-US" dirty="0"/>
              <a:t>etc.). This keeps them and</a:t>
            </a:r>
            <a:r>
              <a:rPr lang="en-US" baseline="0" dirty="0"/>
              <a:t> their families safer, and reduces the risk of injuries to firefighters on the job.</a:t>
            </a:r>
          </a:p>
          <a:p>
            <a:pPr marL="174056" marR="0" lvl="0" indent="-174056"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An investment in safety does not only relate to monetary gains or losses. “Investment” means being fully aware, taking a vested interest in, and keeping people’s lives and safety in mind every step of the way in a project.</a:t>
            </a:r>
            <a:endParaRPr lang="en-US" sz="1200" dirty="0"/>
          </a:p>
          <a:p>
            <a:pPr marL="0" indent="0">
              <a:buFont typeface="Arial" panose="020B0604020202020204" pitchFamily="34" charset="0"/>
              <a:buNone/>
            </a:pPr>
            <a:endParaRPr lang="en-US" dirty="0"/>
          </a:p>
          <a:p>
            <a:pPr marL="174056" indent="-174056">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6</a:t>
            </a:fld>
            <a:endParaRPr lang="en-US" dirty="0"/>
          </a:p>
        </p:txBody>
      </p:sp>
    </p:spTree>
    <p:extLst>
      <p:ext uri="{BB962C8B-B14F-4D97-AF65-F5344CB8AC3E}">
        <p14:creationId xmlns:p14="http://schemas.microsoft.com/office/powerpoint/2010/main" val="3941047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It takes a skilled workforce to ensure the most current codes are applied correctly to reduce the risk of injuries, loss, and death for workers and the public. We all must support ongoing training and professional development in our workforces, and encourage others to work in the fire and life safety fields. </a:t>
            </a:r>
            <a:endParaRPr lang="en-US" sz="1200" b="1"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7CFB87-3758-6D49-BE9A-473ED8B5C049}" type="slidenum">
              <a:rPr lang="en-US" smtClean="0"/>
              <a:pPr/>
              <a:t>7</a:t>
            </a:fld>
            <a:endParaRPr lang="en-US" dirty="0"/>
          </a:p>
        </p:txBody>
      </p:sp>
    </p:spTree>
    <p:extLst>
      <p:ext uri="{BB962C8B-B14F-4D97-AF65-F5344CB8AC3E}">
        <p14:creationId xmlns:p14="http://schemas.microsoft.com/office/powerpoint/2010/main" val="164155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Without sufficient resources to ensure construction and maintenance meet code requirements, communities are missing a critical step in this safety</a:t>
            </a:r>
            <a:r>
              <a:rPr lang="en-US" sz="1200" kern="1200" baseline="0" dirty="0">
                <a:solidFill>
                  <a:schemeClr val="tx1"/>
                </a:solidFill>
                <a:effectLst/>
                <a:latin typeface="+mn-lt"/>
                <a:ea typeface="+mn-ea"/>
                <a:cs typeface="+mn-cs"/>
              </a:rPr>
              <a:t> system</a:t>
            </a:r>
            <a:r>
              <a:rPr lang="en-US" sz="1200" kern="1200" dirty="0">
                <a:solidFill>
                  <a:schemeClr val="tx1"/>
                </a:solidFill>
                <a:effectLst/>
                <a:latin typeface="+mn-lt"/>
                <a:ea typeface="+mn-ea"/>
                <a:cs typeface="+mn-cs"/>
              </a:rPr>
              <a:t>. Compliance doesn’t begin and end at the construction phase. Compliance is integral throughout the entire lifecycle of a building;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every phase from planning and zoning through demolition. Compliance is just as essential when the building is occupied as when it is in construction.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8</a:t>
            </a:fld>
            <a:endParaRPr lang="en-US" dirty="0"/>
          </a:p>
        </p:txBody>
      </p:sp>
    </p:spTree>
    <p:extLst>
      <p:ext uri="{BB962C8B-B14F-4D97-AF65-F5344CB8AC3E}">
        <p14:creationId xmlns:p14="http://schemas.microsoft.com/office/powerpoint/2010/main" val="138050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Today we ask our first responders to be prepared for and respond to not only fires but a myriad of disasters that may strike. From car crashes and medical emergencies to natural disasters and man-made catastrophic events, first responders are the first line of offense and defense. They must be well-trained, well-resourced, and well-prepared to meet the varied needs of their communities. At the same time, our communities must also be working to help prevent and prepare for emergency situations.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7CFB87-3758-6D49-BE9A-473ED8B5C049}" type="slidenum">
              <a:rPr lang="en-US" smtClean="0"/>
              <a:pPr/>
              <a:t>9</a:t>
            </a:fld>
            <a:endParaRPr lang="en-US" dirty="0"/>
          </a:p>
        </p:txBody>
      </p:sp>
    </p:spTree>
    <p:extLst>
      <p:ext uri="{BB962C8B-B14F-4D97-AF65-F5344CB8AC3E}">
        <p14:creationId xmlns:p14="http://schemas.microsoft.com/office/powerpoint/2010/main" val="985793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5876" y="1844402"/>
            <a:ext cx="7923320" cy="670180"/>
          </a:xfrm>
        </p:spPr>
        <p:txBody>
          <a:bodyPr vert="horz" wrap="square" anchor="t" anchorCtr="0"/>
          <a:lstStyle>
            <a:lvl1pPr>
              <a:lnSpc>
                <a:spcPts val="4400"/>
              </a:lnSpc>
              <a:defRPr sz="4000" b="0" baseline="0">
                <a:solidFill>
                  <a:srgbClr val="D91F41"/>
                </a:solidFill>
              </a:defRPr>
            </a:lvl1pPr>
          </a:lstStyle>
          <a:p>
            <a:endParaRPr lang="en-US" dirty="0"/>
          </a:p>
        </p:txBody>
      </p:sp>
      <p:sp>
        <p:nvSpPr>
          <p:cNvPr id="3" name="Subtitle 2"/>
          <p:cNvSpPr>
            <a:spLocks noGrp="1"/>
          </p:cNvSpPr>
          <p:nvPr>
            <p:ph type="subTitle" idx="1"/>
          </p:nvPr>
        </p:nvSpPr>
        <p:spPr>
          <a:xfrm>
            <a:off x="625875" y="2727149"/>
            <a:ext cx="7923321" cy="388838"/>
          </a:xfrm>
        </p:spPr>
        <p:txBody>
          <a:bodyPr vert="horz" wrap="square" anchor="t" anchorCtr="0"/>
          <a:lstStyle>
            <a:lvl1pPr marL="0" indent="0" algn="l">
              <a:buNone/>
              <a:defRPr sz="2000">
                <a:solidFill>
                  <a:srgbClr val="484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1" name="Text Placeholder 2"/>
          <p:cNvSpPr>
            <a:spLocks noGrp="1"/>
          </p:cNvSpPr>
          <p:nvPr>
            <p:ph type="body" sz="quarter" idx="10" hasCustomPrompt="1"/>
          </p:nvPr>
        </p:nvSpPr>
        <p:spPr>
          <a:xfrm>
            <a:off x="625875" y="3972828"/>
            <a:ext cx="7923321" cy="216955"/>
          </a:xfrm>
        </p:spPr>
        <p:txBody>
          <a:bodyPr/>
          <a:lstStyle>
            <a:lvl1pPr marL="0" indent="0">
              <a:buNone/>
              <a:defRPr sz="1500" b="0" baseline="0">
                <a:solidFill>
                  <a:srgbClr val="484C4F"/>
                </a:solidFill>
              </a:defRPr>
            </a:lvl1pPr>
          </a:lstStyle>
          <a:p>
            <a:pPr lvl="0"/>
            <a:r>
              <a:rPr lang="en-US" dirty="0"/>
              <a:t>Click to add Date | Presenter | Job Title</a:t>
            </a:r>
          </a:p>
        </p:txBody>
      </p:sp>
      <p:sp>
        <p:nvSpPr>
          <p:cNvPr id="4" name="Rectangle 3"/>
          <p:cNvSpPr/>
          <p:nvPr userDrawn="1"/>
        </p:nvSpPr>
        <p:spPr>
          <a:xfrm>
            <a:off x="457199" y="4791189"/>
            <a:ext cx="6066000"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10" name="Rounded Rectangle 9"/>
          <p:cNvSpPr/>
          <p:nvPr userDrawn="1"/>
        </p:nvSpPr>
        <p:spPr>
          <a:xfrm>
            <a:off x="286673" y="319873"/>
            <a:ext cx="8571392" cy="440452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875" y="525557"/>
            <a:ext cx="705775" cy="7454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457200" y="583921"/>
            <a:ext cx="3901736" cy="555776"/>
          </a:xfrm>
          <a:effectLst>
            <a:outerShdw blurRad="50800" dist="76200" dir="2700000" algn="tl" rotWithShape="0">
              <a:prstClr val="black">
                <a:alpha val="21000"/>
              </a:prstClr>
            </a:outerShdw>
          </a:effectLst>
        </p:spPr>
        <p:txBody>
          <a:bodyPr anchor="b"/>
          <a:lstStyle>
            <a:lvl1pPr marL="0" indent="0">
              <a:buNone/>
              <a:defRPr sz="38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AGENDA</a:t>
            </a:r>
          </a:p>
        </p:txBody>
      </p:sp>
      <p:sp>
        <p:nvSpPr>
          <p:cNvPr id="17" name="Content Placeholder 16"/>
          <p:cNvSpPr>
            <a:spLocks noGrp="1"/>
          </p:cNvSpPr>
          <p:nvPr>
            <p:ph sz="quarter" idx="10"/>
          </p:nvPr>
        </p:nvSpPr>
        <p:spPr>
          <a:xfrm>
            <a:off x="457200" y="1475034"/>
            <a:ext cx="4620827" cy="2848391"/>
          </a:xfrm>
        </p:spPr>
        <p:txBody>
          <a:bodyPr/>
          <a:lstStyle>
            <a:lvl1pPr marL="0" indent="0">
              <a:buFont typeface="Arial" charset="0"/>
              <a:buNone/>
              <a:defRPr sz="2200">
                <a:solidFill>
                  <a:schemeClr val="bg1"/>
                </a:solidFill>
              </a:defRPr>
            </a:lvl1pPr>
            <a:lvl2pPr marL="800100" indent="-342900">
              <a:buFont typeface="Arial" charset="0"/>
              <a:buChar char="•"/>
              <a:defRPr sz="2200">
                <a:solidFill>
                  <a:srgbClr val="FFFFFF"/>
                </a:solidFill>
              </a:defRPr>
            </a:lvl2pPr>
            <a:lvl3pPr>
              <a:buNone/>
              <a:defRPr sz="2200">
                <a:solidFill>
                  <a:srgbClr val="FFFFFF"/>
                </a:solidFill>
              </a:defRPr>
            </a:lvl3pPr>
            <a:lvl4pPr>
              <a:buNone/>
              <a:defRPr sz="2200">
                <a:solidFill>
                  <a:srgbClr val="FFFFFF"/>
                </a:solidFill>
              </a:defRPr>
            </a:lvl4pPr>
            <a:lvl5pPr>
              <a:buNone/>
              <a:defRPr sz="2200">
                <a:solidFill>
                  <a:srgbClr val="FFFFFF"/>
                </a:solidFill>
              </a:defRPr>
            </a:lvl5pPr>
          </a:lstStyle>
          <a:p>
            <a:pPr lvl="0"/>
            <a:r>
              <a:rPr lang="en-US"/>
              <a:t>Click to edit Master text styles</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78565E0F-8A53-514A-ACAD-798A577A52BF}" type="slidenum">
              <a:rPr lang="en-US" smtClean="0"/>
              <a:pPr/>
              <a:t>‹#›</a:t>
            </a:fld>
            <a:endParaRPr lang="en-US" dirty="0"/>
          </a:p>
        </p:txBody>
      </p:sp>
      <p:sp>
        <p:nvSpPr>
          <p:cNvPr id="8" name="Rounded Rectangle 7"/>
          <p:cNvSpPr/>
          <p:nvPr userDrawn="1"/>
        </p:nvSpPr>
        <p:spPr>
          <a:xfrm>
            <a:off x="147484" y="248584"/>
            <a:ext cx="7584966" cy="4332304"/>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NFPA.ORG</a:t>
            </a:r>
            <a:r>
              <a:rPr kumimoji="0" lang="en-US" sz="800" b="0" i="0" u="none" strike="noStrike" kern="1200" cap="none" spc="0" normalizeH="0" baseline="0" noProof="0" dirty="0">
                <a:ln>
                  <a:noFill/>
                </a:ln>
                <a:solidFill>
                  <a:schemeClr val="bg1"/>
                </a:solidFill>
                <a:effectLst/>
                <a:uLnTx/>
                <a:uFillTx/>
                <a:latin typeface="+mn-lt"/>
                <a:ea typeface="+mn-ea"/>
                <a:cs typeface="+mn-cs"/>
              </a:rPr>
              <a:t>  |  © National Fire Protection Association.  All rights reserved.</a:t>
            </a:r>
          </a:p>
        </p:txBody>
      </p:sp>
      <p:cxnSp>
        <p:nvCxnSpPr>
          <p:cNvPr id="11" name="Straight Connector 10"/>
          <p:cNvCxnSpPr/>
          <p:nvPr userDrawn="1"/>
        </p:nvCxnSpPr>
        <p:spPr>
          <a:xfrm rot="5400000">
            <a:off x="716061" y="4904283"/>
            <a:ext cx="314657" cy="15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432" y="4747748"/>
            <a:ext cx="277754" cy="29335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583921"/>
            <a:ext cx="3901736" cy="555776"/>
          </a:xfrm>
          <a:effectLst/>
        </p:spPr>
        <p:txBody>
          <a:bodyPr anchor="b"/>
          <a:lstStyle>
            <a:lvl1pPr marL="0" indent="0">
              <a:buNone/>
              <a:defRPr sz="3800" b="0">
                <a:solidFill>
                  <a:srgbClr val="D91F4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AGENDA</a:t>
            </a:r>
          </a:p>
        </p:txBody>
      </p:sp>
      <p:sp>
        <p:nvSpPr>
          <p:cNvPr id="17" name="Content Placeholder 16"/>
          <p:cNvSpPr>
            <a:spLocks noGrp="1"/>
          </p:cNvSpPr>
          <p:nvPr>
            <p:ph sz="quarter" idx="10"/>
          </p:nvPr>
        </p:nvSpPr>
        <p:spPr>
          <a:xfrm>
            <a:off x="457200" y="1475034"/>
            <a:ext cx="4620827" cy="2848391"/>
          </a:xfrm>
        </p:spPr>
        <p:txBody>
          <a:bodyPr/>
          <a:lstStyle>
            <a:lvl1pPr marL="0" indent="0">
              <a:buFont typeface="Arial" charset="0"/>
              <a:buNone/>
              <a:defRPr sz="2200">
                <a:solidFill>
                  <a:schemeClr val="tx1"/>
                </a:solidFill>
              </a:defRPr>
            </a:lvl1pPr>
            <a:lvl2pPr marL="800100" indent="-342900">
              <a:buFont typeface="Arial" charset="0"/>
              <a:buChar char="•"/>
              <a:defRPr sz="2200">
                <a:solidFill>
                  <a:schemeClr val="tx1"/>
                </a:solidFill>
              </a:defRPr>
            </a:lvl2pPr>
            <a:lvl3pPr>
              <a:buNone/>
              <a:defRPr sz="2200">
                <a:solidFill>
                  <a:srgbClr val="FFFFFF"/>
                </a:solidFill>
              </a:defRPr>
            </a:lvl3pPr>
            <a:lvl4pPr>
              <a:buNone/>
              <a:defRPr sz="2200">
                <a:solidFill>
                  <a:srgbClr val="FFFFFF"/>
                </a:solidFill>
              </a:defRPr>
            </a:lvl4pPr>
            <a:lvl5pPr>
              <a:buNone/>
              <a:defRPr sz="2200">
                <a:solidFill>
                  <a:srgbClr val="FFFFFF"/>
                </a:solidFill>
              </a:defRPr>
            </a:lvl5pPr>
          </a:lstStyle>
          <a:p>
            <a:pPr lvl="0"/>
            <a:r>
              <a:rPr lang="en-US"/>
              <a:t>Click to edit Master text styles</a:t>
            </a:r>
          </a:p>
        </p:txBody>
      </p:sp>
      <p:cxnSp>
        <p:nvCxnSpPr>
          <p:cNvPr id="11" name="Straight Connector 10"/>
          <p:cNvCxnSpPr/>
          <p:nvPr userDrawn="1"/>
        </p:nvCxnSpPr>
        <p:spPr>
          <a:xfrm rot="5400000">
            <a:off x="716061" y="4904283"/>
            <a:ext cx="314657" cy="15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12"/>
          </p:nvPr>
        </p:nvSpPr>
        <p:spPr>
          <a:xfrm>
            <a:off x="6553200" y="4767263"/>
            <a:ext cx="2133600" cy="273844"/>
          </a:xfrm>
        </p:spPr>
        <p:txBody>
          <a:bodyPr/>
          <a:lstStyle/>
          <a:p>
            <a:fld id="{78565E0F-8A53-514A-ACAD-798A577A52BF}" type="slidenum">
              <a:rPr lang="en-US" smtClean="0"/>
              <a:pPr/>
              <a:t>‹#›</a:t>
            </a:fld>
            <a:endParaRPr lang="en-US" dirty="0"/>
          </a:p>
        </p:txBody>
      </p:sp>
      <p:cxnSp>
        <p:nvCxnSpPr>
          <p:cNvPr id="13" name="Straight Connector 12"/>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10" name="Rounded Rectangle 9"/>
          <p:cNvSpPr/>
          <p:nvPr userDrawn="1"/>
        </p:nvSpPr>
        <p:spPr>
          <a:xfrm>
            <a:off x="147484" y="248584"/>
            <a:ext cx="7584966" cy="4332304"/>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logo.png"/>
          <p:cNvPicPr>
            <a:picLocks noChangeAspect="1"/>
          </p:cNvPicPr>
          <p:nvPr userDrawn="1"/>
        </p:nvPicPr>
        <p:blipFill>
          <a:blip r:embed="rId2"/>
          <a:stretch>
            <a:fillRect/>
          </a:stretch>
        </p:blipFill>
        <p:spPr>
          <a:xfrm>
            <a:off x="457200" y="4747748"/>
            <a:ext cx="278218" cy="29335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457200" y="583921"/>
            <a:ext cx="3901736" cy="555776"/>
          </a:xfrm>
          <a:effectLst/>
        </p:spPr>
        <p:txBody>
          <a:bodyPr anchor="b"/>
          <a:lstStyle>
            <a:lvl1pPr marL="0" indent="0">
              <a:buNone/>
              <a:defRPr sz="3800" b="0">
                <a:solidFill>
                  <a:srgbClr val="D91F4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AGENDA</a:t>
            </a:r>
          </a:p>
        </p:txBody>
      </p:sp>
      <p:sp>
        <p:nvSpPr>
          <p:cNvPr id="17" name="Content Placeholder 16"/>
          <p:cNvSpPr>
            <a:spLocks noGrp="1"/>
          </p:cNvSpPr>
          <p:nvPr>
            <p:ph sz="quarter" idx="10"/>
          </p:nvPr>
        </p:nvSpPr>
        <p:spPr>
          <a:xfrm>
            <a:off x="457200" y="1475034"/>
            <a:ext cx="4620827" cy="2848391"/>
          </a:xfrm>
        </p:spPr>
        <p:txBody>
          <a:bodyPr/>
          <a:lstStyle>
            <a:lvl1pPr marL="0" indent="0">
              <a:buFont typeface="Arial" charset="0"/>
              <a:buNone/>
              <a:defRPr sz="2200">
                <a:solidFill>
                  <a:schemeClr val="tx1"/>
                </a:solidFill>
              </a:defRPr>
            </a:lvl1pPr>
            <a:lvl2pPr marL="800100" indent="-342900">
              <a:buFont typeface="Arial" charset="0"/>
              <a:buChar char="•"/>
              <a:defRPr sz="2200">
                <a:solidFill>
                  <a:schemeClr val="tx1"/>
                </a:solidFill>
              </a:defRPr>
            </a:lvl2pPr>
            <a:lvl3pPr>
              <a:buNone/>
              <a:defRPr sz="2200">
                <a:solidFill>
                  <a:srgbClr val="FFFFFF"/>
                </a:solidFill>
              </a:defRPr>
            </a:lvl3pPr>
            <a:lvl4pPr>
              <a:buNone/>
              <a:defRPr sz="2200">
                <a:solidFill>
                  <a:srgbClr val="FFFFFF"/>
                </a:solidFill>
              </a:defRPr>
            </a:lvl4pPr>
            <a:lvl5pPr>
              <a:buNone/>
              <a:defRPr sz="2200">
                <a:solidFill>
                  <a:srgbClr val="FFFFFF"/>
                </a:solidFill>
              </a:defRPr>
            </a:lvl5pPr>
          </a:lstStyle>
          <a:p>
            <a:pPr lvl="0"/>
            <a:r>
              <a:rPr lang="en-US"/>
              <a:t>Click to edit Master text styles</a:t>
            </a:r>
          </a:p>
        </p:txBody>
      </p:sp>
      <p:cxnSp>
        <p:nvCxnSpPr>
          <p:cNvPr id="11" name="Straight Connector 10"/>
          <p:cNvCxnSpPr/>
          <p:nvPr userDrawn="1"/>
        </p:nvCxnSpPr>
        <p:spPr>
          <a:xfrm rot="5400000">
            <a:off x="716061" y="4904283"/>
            <a:ext cx="314657" cy="15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12"/>
          </p:nvPr>
        </p:nvSpPr>
        <p:spPr>
          <a:xfrm>
            <a:off x="6553200" y="4767263"/>
            <a:ext cx="2133600" cy="273844"/>
          </a:xfrm>
        </p:spPr>
        <p:txBody>
          <a:bodyPr/>
          <a:lstStyle/>
          <a:p>
            <a:fld id="{78565E0F-8A53-514A-ACAD-798A577A52BF}" type="slidenum">
              <a:rPr lang="en-US" smtClean="0"/>
              <a:pPr/>
              <a:t>‹#›</a:t>
            </a:fld>
            <a:endParaRPr lang="en-US" dirty="0"/>
          </a:p>
        </p:txBody>
      </p:sp>
      <p:cxnSp>
        <p:nvCxnSpPr>
          <p:cNvPr id="13" name="Straight Connector 12"/>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10" name="Rounded Rectangle 9"/>
          <p:cNvSpPr/>
          <p:nvPr userDrawn="1"/>
        </p:nvSpPr>
        <p:spPr>
          <a:xfrm>
            <a:off x="147484" y="248584"/>
            <a:ext cx="7584966" cy="4332304"/>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logo.png"/>
          <p:cNvPicPr>
            <a:picLocks noChangeAspect="1"/>
          </p:cNvPicPr>
          <p:nvPr userDrawn="1"/>
        </p:nvPicPr>
        <p:blipFill>
          <a:blip r:embed="rId3"/>
          <a:stretch>
            <a:fillRect/>
          </a:stretch>
        </p:blipFill>
        <p:spPr>
          <a:xfrm>
            <a:off x="457200" y="4747748"/>
            <a:ext cx="278218" cy="29335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ounded Rectangle 3"/>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3"/>
          <p:cNvSpPr>
            <a:spLocks noGrp="1"/>
          </p:cNvSpPr>
          <p:nvPr>
            <p:ph sz="quarter" idx="10" hasCustomPrompt="1"/>
          </p:nvPr>
        </p:nvSpPr>
        <p:spPr>
          <a:xfrm>
            <a:off x="1458464" y="2320475"/>
            <a:ext cx="6267142" cy="603250"/>
          </a:xfrm>
          <a:effectLst>
            <a:outerShdw blurRad="50800" dist="76200" dir="2700000" algn="tl" rotWithShape="0">
              <a:prstClr val="black">
                <a:alpha val="20000"/>
              </a:prstClr>
            </a:outerShdw>
          </a:effectLst>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ounded Rectangle 3"/>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3"/>
          <p:cNvSpPr>
            <a:spLocks noGrp="1"/>
          </p:cNvSpPr>
          <p:nvPr>
            <p:ph sz="quarter" idx="10" hasCustomPrompt="1"/>
          </p:nvPr>
        </p:nvSpPr>
        <p:spPr>
          <a:xfrm>
            <a:off x="1458464" y="2320475"/>
            <a:ext cx="6267142" cy="603250"/>
          </a:xfrm>
          <a:effectLst>
            <a:outerShdw blurRad="50800" dist="76200" dir="2700000" algn="tl" rotWithShape="0">
              <a:prstClr val="black">
                <a:alpha val="20000"/>
              </a:prstClr>
            </a:outerShdw>
          </a:effectLst>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35174" cy="5143500"/>
          </a:xfrm>
          <a:prstGeom prst="rect">
            <a:avLst/>
          </a:prstGeom>
        </p:spPr>
      </p:pic>
      <p:sp>
        <p:nvSpPr>
          <p:cNvPr id="5" name="Rounded Rectangle 4"/>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3"/>
          <p:cNvSpPr>
            <a:spLocks noGrp="1"/>
          </p:cNvSpPr>
          <p:nvPr>
            <p:ph sz="quarter" idx="10" hasCustomPrompt="1"/>
          </p:nvPr>
        </p:nvSpPr>
        <p:spPr>
          <a:xfrm>
            <a:off x="1458464" y="2320475"/>
            <a:ext cx="6267142" cy="603250"/>
          </a:xfrm>
          <a:effectLst>
            <a:outerShdw blurRad="50800" dist="76200" dir="2700000" algn="tl" rotWithShape="0">
              <a:prstClr val="black">
                <a:alpha val="20000"/>
              </a:prstClr>
            </a:outerShdw>
          </a:effectLst>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ounded Rectangle 3"/>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3"/>
          <p:cNvSpPr>
            <a:spLocks noGrp="1"/>
          </p:cNvSpPr>
          <p:nvPr>
            <p:ph sz="quarter" idx="10" hasCustomPrompt="1"/>
          </p:nvPr>
        </p:nvSpPr>
        <p:spPr>
          <a:xfrm>
            <a:off x="1458464" y="2320475"/>
            <a:ext cx="6267142" cy="603250"/>
          </a:xfrm>
          <a:effectLst>
            <a:outerShdw blurRad="50800" dist="76200" dir="2700000" algn="tl" rotWithShape="0">
              <a:prstClr val="black">
                <a:alpha val="20000"/>
              </a:prstClr>
            </a:outerShdw>
          </a:effectLst>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Title 1"/>
          <p:cNvSpPr txBox="1">
            <a:spLocks/>
          </p:cNvSpPr>
          <p:nvPr userDrawn="1"/>
        </p:nvSpPr>
        <p:spPr>
          <a:xfrm>
            <a:off x="1419132" y="2320475"/>
            <a:ext cx="6306474" cy="472661"/>
          </a:xfrm>
          <a:prstGeom prst="rect">
            <a:avLst/>
          </a:prstGeom>
          <a:effectLst>
            <a:outerShdw blurRad="50800" dist="38100" dir="2700000" algn="tl" rotWithShape="0">
              <a:prstClr val="black">
                <a:alpha val="40000"/>
              </a:prstClr>
            </a:outerShdw>
          </a:effectLst>
        </p:spPr>
        <p:txBody>
          <a:bodyPr vert="horz" wrap="square" lIns="0" tIns="0" rIns="0" bIns="0" rtlCol="0" anchor="t" anchorCtr="0">
            <a:noAutofit/>
          </a:bodyPr>
          <a:lstStyle>
            <a:lvl1pPr algn="l" defTabSz="457200" rtl="0" eaLnBrk="1" latinLnBrk="0" hangingPunct="1">
              <a:spcBef>
                <a:spcPct val="0"/>
              </a:spcBef>
              <a:buNone/>
              <a:defRPr sz="4000" b="0" kern="1200" baseline="0">
                <a:solidFill>
                  <a:schemeClr val="bg1"/>
                </a:solidFill>
                <a:latin typeface="+mj-lt"/>
                <a:ea typeface="+mj-ea"/>
                <a:cs typeface="+mj-cs"/>
              </a:defRPr>
            </a:lvl1pPr>
          </a:lstStyle>
          <a:p>
            <a:endParaRPr lang="en-US" sz="3800" dirty="0"/>
          </a:p>
        </p:txBody>
      </p:sp>
      <p:sp>
        <p:nvSpPr>
          <p:cNvPr id="19" name="Content Placeholder 3"/>
          <p:cNvSpPr>
            <a:spLocks noGrp="1"/>
          </p:cNvSpPr>
          <p:nvPr>
            <p:ph sz="quarter" idx="10" hasCustomPrompt="1"/>
          </p:nvPr>
        </p:nvSpPr>
        <p:spPr>
          <a:xfrm>
            <a:off x="1458464" y="2320475"/>
            <a:ext cx="6267142" cy="603250"/>
          </a:xfrm>
          <a:effectLst>
            <a:outerShdw blurRad="50800" dist="76200" dir="2700000" algn="tl" rotWithShape="0">
              <a:prstClr val="black">
                <a:alpha val="20000"/>
              </a:prstClr>
            </a:outerShdw>
          </a:effectLst>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
        <p:nvSpPr>
          <p:cNvPr id="5" name="Rounded Rectangle 4"/>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D91F41"/>
        </a:solidFill>
        <a:effectLst/>
      </p:bgPr>
    </p:bg>
    <p:spTree>
      <p:nvGrpSpPr>
        <p:cNvPr id="1" name=""/>
        <p:cNvGrpSpPr/>
        <p:nvPr/>
      </p:nvGrpSpPr>
      <p:grpSpPr>
        <a:xfrm>
          <a:off x="0" y="0"/>
          <a:ext cx="0" cy="0"/>
          <a:chOff x="0" y="0"/>
          <a:chExt cx="0" cy="0"/>
        </a:xfrm>
      </p:grpSpPr>
      <p:sp>
        <p:nvSpPr>
          <p:cNvPr id="18" name="Content Placeholder 3"/>
          <p:cNvSpPr>
            <a:spLocks noGrp="1"/>
          </p:cNvSpPr>
          <p:nvPr>
            <p:ph sz="quarter" idx="10" hasCustomPrompt="1"/>
          </p:nvPr>
        </p:nvSpPr>
        <p:spPr>
          <a:xfrm>
            <a:off x="1458464" y="2320475"/>
            <a:ext cx="6267142" cy="603250"/>
          </a:xfrm>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effectLst>
                  <a:outerShdw blurRad="50800" dist="76200" dir="2700000" algn="tl" rotWithShape="0">
                    <a:prstClr val="black">
                      <a:alpha val="40000"/>
                    </a:prstClr>
                  </a:outerShdw>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
        <p:nvSpPr>
          <p:cNvPr id="4" name="Rounded Rectangle 3"/>
          <p:cNvSpPr/>
          <p:nvPr userDrawn="1"/>
        </p:nvSpPr>
        <p:spPr>
          <a:xfrm>
            <a:off x="286673" y="319873"/>
            <a:ext cx="8571392" cy="4473867"/>
          </a:xfrm>
          <a:prstGeom prst="roundRect">
            <a:avLst>
              <a:gd name="adj" fmla="val 3321"/>
            </a:avLst>
          </a:prstGeom>
          <a:noFill/>
          <a:ln w="26784">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Content Placeholder 3"/>
          <p:cNvSpPr>
            <a:spLocks noGrp="1"/>
          </p:cNvSpPr>
          <p:nvPr>
            <p:ph sz="quarter" idx="10" hasCustomPrompt="1"/>
          </p:nvPr>
        </p:nvSpPr>
        <p:spPr>
          <a:xfrm>
            <a:off x="1458464" y="2320475"/>
            <a:ext cx="6267142" cy="603250"/>
          </a:xfrm>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effectLst>
                  <a:outerShdw blurRad="50800" dist="76200" dir="2700000" algn="tl" rotWithShape="0">
                    <a:prstClr val="black">
                      <a:alpha val="40000"/>
                    </a:prstClr>
                  </a:outerShdw>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
        <p:nvSpPr>
          <p:cNvPr id="4" name="Rounded Rectangle 3"/>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Footer Placeholder 2"/>
          <p:cNvSpPr>
            <a:spLocks noGrp="1"/>
          </p:cNvSpPr>
          <p:nvPr>
            <p:ph type="ftr" sz="quarter" idx="10"/>
          </p:nvPr>
        </p:nvSpPr>
        <p:spPr/>
        <p:txBody>
          <a:bodyPr/>
          <a:lstStyle/>
          <a:p>
            <a:r>
              <a:rPr lang="en-US" b="1" dirty="0">
                <a:solidFill>
                  <a:schemeClr val="tx1"/>
                </a:solidFill>
              </a:rPr>
              <a:t>NFPA.ORG</a:t>
            </a:r>
            <a:r>
              <a:rPr lang="en-US" dirty="0"/>
              <a:t>  |  © National Fire Protection Association.  All rights reserved.</a:t>
            </a:r>
          </a:p>
        </p:txBody>
      </p:sp>
      <p:sp>
        <p:nvSpPr>
          <p:cNvPr id="4" name="Slide Number Placeholder 3"/>
          <p:cNvSpPr>
            <a:spLocks noGrp="1"/>
          </p:cNvSpPr>
          <p:nvPr>
            <p:ph type="sldNum" sz="quarter" idx="11"/>
          </p:nvPr>
        </p:nvSpPr>
        <p:spPr/>
        <p:txBody>
          <a:bodyPr/>
          <a:lstStyle/>
          <a:p>
            <a:fld id="{78565E0F-8A53-514A-ACAD-798A577A52BF}" type="slidenum">
              <a:rPr lang="en-US" smtClean="0"/>
              <a:pPr/>
              <a:t>‹#›</a:t>
            </a:fld>
            <a:endParaRPr lang="en-US" dirty="0"/>
          </a:p>
        </p:txBody>
      </p:sp>
    </p:spTree>
    <p:extLst>
      <p:ext uri="{BB962C8B-B14F-4D97-AF65-F5344CB8AC3E}">
        <p14:creationId xmlns:p14="http://schemas.microsoft.com/office/powerpoint/2010/main" val="740500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8" name="Content Placeholder 3"/>
          <p:cNvSpPr>
            <a:spLocks noGrp="1"/>
          </p:cNvSpPr>
          <p:nvPr>
            <p:ph sz="quarter" idx="10" hasCustomPrompt="1"/>
          </p:nvPr>
        </p:nvSpPr>
        <p:spPr>
          <a:xfrm>
            <a:off x="1458464" y="2320475"/>
            <a:ext cx="6267142" cy="603250"/>
          </a:xfrm>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2400" baseline="0">
                <a:effectLst>
                  <a:outerShdw blurRad="50800" dist="76200" dir="2700000" algn="tl" rotWithShape="0">
                    <a:prstClr val="black">
                      <a:alpha val="40000"/>
                    </a:prstClr>
                  </a:outerShdw>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mn-lt"/>
                <a:ea typeface="+mn-ea"/>
                <a:cs typeface="+mn-cs"/>
              </a:rPr>
              <a:t>DIVIDER SLIDE</a:t>
            </a:r>
          </a:p>
        </p:txBody>
      </p:sp>
      <p:sp>
        <p:nvSpPr>
          <p:cNvPr id="4" name="Rounded Rectangle 3"/>
          <p:cNvSpPr/>
          <p:nvPr userDrawn="1"/>
        </p:nvSpPr>
        <p:spPr>
          <a:xfrm>
            <a:off x="286673" y="319873"/>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23993" y="825623"/>
            <a:ext cx="3762807" cy="3311371"/>
          </a:xfrm>
        </p:spPr>
        <p:txBody>
          <a:bodyPr/>
          <a:lstStyle>
            <a:lvl1pPr marL="0" indent="0">
              <a:buFont typeface="Arial" charset="0"/>
              <a:buNone/>
              <a:defRPr sz="2800">
                <a:solidFill>
                  <a:schemeClr val="tx1"/>
                </a:solidFill>
              </a:defRPr>
            </a:lvl1pPr>
            <a:lvl2pPr marL="800100" indent="-342900">
              <a:buFont typeface="Arial" charset="0"/>
              <a:buChar char="•"/>
              <a:defRPr sz="2400">
                <a:solidFill>
                  <a:schemeClr val="tx1"/>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rgbClr val="484C4F"/>
                </a:solidFill>
              </a:defRPr>
            </a:lvl1pPr>
          </a:lstStyle>
          <a:p>
            <a:fld id="{78565E0F-8A53-514A-ACAD-798A577A52BF}" type="slidenum">
              <a:rPr lang="en-US" smtClean="0"/>
              <a:pPr/>
              <a:t>‹#›</a:t>
            </a:fld>
            <a:endParaRPr lang="en-US" dirty="0"/>
          </a:p>
        </p:txBody>
      </p:sp>
      <p:sp>
        <p:nvSpPr>
          <p:cNvPr id="13" name="Picture Placeholder 12"/>
          <p:cNvSpPr>
            <a:spLocks noGrp="1"/>
          </p:cNvSpPr>
          <p:nvPr>
            <p:ph type="pic" sz="quarter" idx="13"/>
          </p:nvPr>
        </p:nvSpPr>
        <p:spPr>
          <a:xfrm>
            <a:off x="0" y="0"/>
            <a:ext cx="4572000" cy="5143500"/>
          </a:xfrm>
        </p:spPr>
        <p:txBody>
          <a:bodyPr/>
          <a:lstStyle/>
          <a:p>
            <a:r>
              <a:rPr lang="en-US" dirty="0"/>
              <a:t>Drag picture to placeholder or click icon to add</a:t>
            </a:r>
          </a:p>
        </p:txBody>
      </p:sp>
      <p:sp>
        <p:nvSpPr>
          <p:cNvPr id="11" name="Title 1"/>
          <p:cNvSpPr>
            <a:spLocks noGrp="1"/>
          </p:cNvSpPr>
          <p:nvPr>
            <p:ph type="title" hasCustomPrompt="1"/>
          </p:nvPr>
        </p:nvSpPr>
        <p:spPr>
          <a:xfrm>
            <a:off x="4923993" y="197101"/>
            <a:ext cx="3762807" cy="388826"/>
          </a:xfrm>
        </p:spPr>
        <p:txBody>
          <a:bodyPr anchor="t" anchorCtr="0"/>
          <a:lstStyle/>
          <a:p>
            <a:r>
              <a:rPr lang="en-US"/>
              <a:t>Title</a:t>
            </a:r>
            <a:endParaRPr lang="en-US" dirty="0"/>
          </a:p>
        </p:txBody>
      </p:sp>
      <p:sp>
        <p:nvSpPr>
          <p:cNvPr id="12" name="object 2"/>
          <p:cNvSpPr/>
          <p:nvPr userDrawn="1"/>
        </p:nvSpPr>
        <p:spPr>
          <a:xfrm>
            <a:off x="5339386" y="4702553"/>
            <a:ext cx="1905" cy="314960"/>
          </a:xfrm>
          <a:custGeom>
            <a:avLst/>
            <a:gdLst/>
            <a:ahLst/>
            <a:cxnLst/>
            <a:rect l="l" t="t" r="r" b="b"/>
            <a:pathLst>
              <a:path w="1904" h="314960">
                <a:moveTo>
                  <a:pt x="1588" y="0"/>
                </a:moveTo>
                <a:lnTo>
                  <a:pt x="0" y="314657"/>
                </a:lnTo>
              </a:path>
            </a:pathLst>
          </a:custGeom>
          <a:ln w="12700">
            <a:solidFill>
              <a:srgbClr val="565A5C"/>
            </a:solidFill>
          </a:ln>
        </p:spPr>
        <p:txBody>
          <a:bodyPr wrap="square" lIns="0" tIns="0" rIns="0" bIns="0" rtlCol="0"/>
          <a:lstStyle/>
          <a:p>
            <a:endParaRPr dirty="0"/>
          </a:p>
        </p:txBody>
      </p:sp>
      <p:sp>
        <p:nvSpPr>
          <p:cNvPr id="15" name="object 9"/>
          <p:cNvSpPr txBox="1"/>
          <p:nvPr userDrawn="1"/>
        </p:nvSpPr>
        <p:spPr>
          <a:xfrm>
            <a:off x="5469075" y="4740942"/>
            <a:ext cx="2676525" cy="249427"/>
          </a:xfrm>
          <a:prstGeom prst="rect">
            <a:avLst/>
          </a:prstGeom>
        </p:spPr>
        <p:txBody>
          <a:bodyPr vert="horz" wrap="square" lIns="0" tIns="3175" rIns="0" bIns="0" rtlCol="0">
            <a:spAutoFit/>
          </a:bodyPr>
          <a:lstStyle/>
          <a:p>
            <a:pPr marL="12700">
              <a:lnSpc>
                <a:spcPct val="100000"/>
              </a:lnSpc>
              <a:spcBef>
                <a:spcPts val="25"/>
              </a:spcBef>
            </a:pPr>
            <a:r>
              <a:rPr sz="800" b="1" spc="-5" dirty="0">
                <a:latin typeface="Arial"/>
                <a:cs typeface="Arial"/>
              </a:rPr>
              <a:t>NFPA.ORG</a:t>
            </a:r>
            <a:endParaRPr sz="800" dirty="0">
              <a:latin typeface="Arial"/>
              <a:cs typeface="Arial"/>
            </a:endParaRPr>
          </a:p>
          <a:p>
            <a:pPr marL="12700">
              <a:lnSpc>
                <a:spcPct val="100000"/>
              </a:lnSpc>
              <a:spcBef>
                <a:spcPts val="5"/>
              </a:spcBef>
            </a:pPr>
            <a:r>
              <a:rPr sz="800" spc="-5" dirty="0">
                <a:solidFill>
                  <a:srgbClr val="898989"/>
                </a:solidFill>
                <a:latin typeface="Arial"/>
                <a:cs typeface="Arial"/>
              </a:rPr>
              <a:t>©</a:t>
            </a:r>
            <a:r>
              <a:rPr sz="800" spc="-95" dirty="0">
                <a:solidFill>
                  <a:srgbClr val="898989"/>
                </a:solidFill>
                <a:latin typeface="Arial"/>
                <a:cs typeface="Arial"/>
              </a:rPr>
              <a:t> </a:t>
            </a:r>
            <a:r>
              <a:rPr sz="800" spc="-15" dirty="0">
                <a:solidFill>
                  <a:srgbClr val="898989"/>
                </a:solidFill>
                <a:latin typeface="Arial"/>
                <a:cs typeface="Arial"/>
              </a:rPr>
              <a:t> National</a:t>
            </a:r>
            <a:r>
              <a:rPr sz="800" spc="-95" dirty="0">
                <a:solidFill>
                  <a:srgbClr val="898989"/>
                </a:solidFill>
                <a:latin typeface="Arial"/>
                <a:cs typeface="Arial"/>
              </a:rPr>
              <a:t> </a:t>
            </a:r>
            <a:r>
              <a:rPr sz="800" spc="-30" dirty="0">
                <a:solidFill>
                  <a:srgbClr val="898989"/>
                </a:solidFill>
                <a:latin typeface="Arial"/>
                <a:cs typeface="Arial"/>
              </a:rPr>
              <a:t> Fire</a:t>
            </a:r>
            <a:r>
              <a:rPr sz="800" spc="-95" dirty="0">
                <a:solidFill>
                  <a:srgbClr val="898989"/>
                </a:solidFill>
                <a:latin typeface="Arial"/>
                <a:cs typeface="Arial"/>
              </a:rPr>
              <a:t> </a:t>
            </a:r>
            <a:r>
              <a:rPr sz="800" spc="-15" dirty="0">
                <a:solidFill>
                  <a:srgbClr val="898989"/>
                </a:solidFill>
                <a:latin typeface="Arial"/>
                <a:cs typeface="Arial"/>
              </a:rPr>
              <a:t> Protection</a:t>
            </a:r>
            <a:r>
              <a:rPr sz="800" spc="-95" dirty="0">
                <a:solidFill>
                  <a:srgbClr val="898989"/>
                </a:solidFill>
                <a:latin typeface="Arial"/>
                <a:cs typeface="Arial"/>
              </a:rPr>
              <a:t> </a:t>
            </a:r>
            <a:r>
              <a:rPr sz="800" spc="-10" dirty="0">
                <a:solidFill>
                  <a:srgbClr val="898989"/>
                </a:solidFill>
                <a:latin typeface="Arial"/>
                <a:cs typeface="Arial"/>
              </a:rPr>
              <a:t> Association.</a:t>
            </a:r>
            <a:r>
              <a:rPr sz="800" spc="-95" dirty="0">
                <a:solidFill>
                  <a:srgbClr val="898989"/>
                </a:solidFill>
                <a:latin typeface="Arial"/>
                <a:cs typeface="Arial"/>
              </a:rPr>
              <a:t> </a:t>
            </a:r>
            <a:r>
              <a:rPr sz="800" spc="-114" dirty="0">
                <a:solidFill>
                  <a:srgbClr val="898989"/>
                </a:solidFill>
                <a:latin typeface="Arial"/>
                <a:cs typeface="Arial"/>
              </a:rPr>
              <a:t> </a:t>
            </a:r>
            <a:r>
              <a:rPr sz="800" spc="-95" dirty="0">
                <a:solidFill>
                  <a:srgbClr val="898989"/>
                </a:solidFill>
                <a:latin typeface="Arial"/>
                <a:cs typeface="Arial"/>
              </a:rPr>
              <a:t> </a:t>
            </a:r>
            <a:r>
              <a:rPr sz="800" spc="-35" dirty="0">
                <a:solidFill>
                  <a:srgbClr val="898989"/>
                </a:solidFill>
                <a:latin typeface="Arial"/>
                <a:cs typeface="Arial"/>
              </a:rPr>
              <a:t> All</a:t>
            </a:r>
            <a:r>
              <a:rPr sz="800" spc="-95" dirty="0">
                <a:solidFill>
                  <a:srgbClr val="898989"/>
                </a:solidFill>
                <a:latin typeface="Arial"/>
                <a:cs typeface="Arial"/>
              </a:rPr>
              <a:t> </a:t>
            </a:r>
            <a:r>
              <a:rPr sz="800" spc="-35" dirty="0">
                <a:solidFill>
                  <a:srgbClr val="898989"/>
                </a:solidFill>
                <a:latin typeface="Arial"/>
                <a:cs typeface="Arial"/>
              </a:rPr>
              <a:t> rights </a:t>
            </a:r>
            <a:r>
              <a:rPr sz="800" spc="-10" dirty="0">
                <a:solidFill>
                  <a:srgbClr val="898989"/>
                </a:solidFill>
                <a:latin typeface="Arial"/>
                <a:cs typeface="Arial"/>
              </a:rPr>
              <a:t> reserved.</a:t>
            </a:r>
            <a:endParaRPr sz="800" dirty="0">
              <a:latin typeface="Arial"/>
              <a:cs typeface="Arial"/>
            </a:endParaRPr>
          </a:p>
        </p:txBody>
      </p:sp>
      <p:sp>
        <p:nvSpPr>
          <p:cNvPr id="16" name="Text Placeholder 24"/>
          <p:cNvSpPr>
            <a:spLocks noGrp="1"/>
          </p:cNvSpPr>
          <p:nvPr>
            <p:ph type="body" sz="quarter" idx="14" hasCustomPrompt="1"/>
          </p:nvPr>
        </p:nvSpPr>
        <p:spPr>
          <a:xfrm>
            <a:off x="306936" y="4388300"/>
            <a:ext cx="3247346" cy="460931"/>
          </a:xfrm>
          <a:solidFill>
            <a:srgbClr val="FFFFFF">
              <a:alpha val="70000"/>
            </a:srgbClr>
          </a:solidFill>
          <a:ln>
            <a:noFill/>
          </a:ln>
        </p:spPr>
        <p:txBody>
          <a:bodyPr lIns="91440" anchor="ctr" anchorCtr="0"/>
          <a:lstStyle>
            <a:lvl1pPr marL="0" indent="0" algn="l">
              <a:lnSpc>
                <a:spcPct val="100000"/>
              </a:lnSpc>
              <a:spcBef>
                <a:spcPts val="0"/>
              </a:spcBef>
              <a:buFontTx/>
              <a:buNone/>
              <a:defRPr sz="1400" baseline="0">
                <a:solidFill>
                  <a:srgbClr val="484C4F"/>
                </a:solidFill>
              </a:defRPr>
            </a:lvl1pPr>
            <a:lvl2pPr indent="0">
              <a:lnSpc>
                <a:spcPct val="100000"/>
              </a:lnSpc>
              <a:spcBef>
                <a:spcPts val="0"/>
              </a:spcBef>
              <a:buFontTx/>
              <a:buNone/>
              <a:defRPr sz="1400"/>
            </a:lvl2pPr>
            <a:lvl3pPr indent="0">
              <a:lnSpc>
                <a:spcPct val="100000"/>
              </a:lnSpc>
              <a:spcBef>
                <a:spcPts val="0"/>
              </a:spcBef>
              <a:buFontTx/>
              <a:buNone/>
              <a:defRPr sz="1400"/>
            </a:lvl3pPr>
            <a:lvl4pPr indent="0">
              <a:lnSpc>
                <a:spcPct val="100000"/>
              </a:lnSpc>
              <a:spcBef>
                <a:spcPts val="0"/>
              </a:spcBef>
              <a:buFontTx/>
              <a:buNone/>
              <a:defRPr sz="1400"/>
            </a:lvl4pPr>
            <a:lvl5pPr indent="0">
              <a:lnSpc>
                <a:spcPct val="100000"/>
              </a:lnSpc>
              <a:spcBef>
                <a:spcPts val="0"/>
              </a:spcBef>
              <a:buFontTx/>
              <a:buNone/>
              <a:defRPr sz="1400"/>
            </a:lvl5pPr>
          </a:lstStyle>
          <a:p>
            <a:pPr lvl="0"/>
            <a:r>
              <a:rPr lang="en-US" dirty="0"/>
              <a:t>Photo caption Arial, 14 pt.</a:t>
            </a:r>
          </a:p>
        </p:txBody>
      </p:sp>
      <p:sp>
        <p:nvSpPr>
          <p:cNvPr id="10" name="object 3"/>
          <p:cNvSpPr/>
          <p:nvPr userDrawn="1"/>
        </p:nvSpPr>
        <p:spPr>
          <a:xfrm>
            <a:off x="4923992" y="4702552"/>
            <a:ext cx="278217" cy="293358"/>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298619" y="0"/>
            <a:ext cx="4050960" cy="5143500"/>
          </a:xfrm>
        </p:spPr>
        <p:txBody>
          <a:bodyPr/>
          <a:lstStyle/>
          <a:p>
            <a:r>
              <a:rPr lang="en-US" dirty="0"/>
              <a:t>Drag picture to placeholder or click icon to add</a:t>
            </a:r>
          </a:p>
        </p:txBody>
      </p:sp>
      <p:sp>
        <p:nvSpPr>
          <p:cNvPr id="3" name="Content Placeholder 2"/>
          <p:cNvSpPr>
            <a:spLocks noGrp="1"/>
          </p:cNvSpPr>
          <p:nvPr>
            <p:ph sz="quarter" idx="15"/>
          </p:nvPr>
        </p:nvSpPr>
        <p:spPr>
          <a:xfrm>
            <a:off x="157316" y="205729"/>
            <a:ext cx="4382299" cy="4756388"/>
          </a:xfrm>
          <a:prstGeom prst="roundRect">
            <a:avLst>
              <a:gd name="adj" fmla="val 5095"/>
            </a:avLst>
          </a:prstGeom>
          <a:ln w="26797">
            <a:solidFill>
              <a:srgbClr val="D91F41"/>
            </a:solidFill>
          </a:ln>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a:t>
            </a:r>
          </a:p>
        </p:txBody>
      </p:sp>
      <p:sp>
        <p:nvSpPr>
          <p:cNvPr id="4" name="Content Placeholder 3"/>
          <p:cNvSpPr>
            <a:spLocks noGrp="1"/>
          </p:cNvSpPr>
          <p:nvPr>
            <p:ph sz="half" idx="2"/>
          </p:nvPr>
        </p:nvSpPr>
        <p:spPr>
          <a:xfrm>
            <a:off x="4923993" y="825623"/>
            <a:ext cx="3762807" cy="3311371"/>
          </a:xfrm>
        </p:spPr>
        <p:txBody>
          <a:bodyPr/>
          <a:lstStyle>
            <a:lvl1pPr marL="0" indent="0">
              <a:buFont typeface="Arial" charset="0"/>
              <a:buNone/>
              <a:defRPr sz="2800">
                <a:solidFill>
                  <a:schemeClr val="tx1"/>
                </a:solidFill>
              </a:defRPr>
            </a:lvl1pPr>
            <a:lvl2pPr marL="742950" indent="-285750">
              <a:buFont typeface="Arial" charset="0"/>
              <a:buChar char="•"/>
              <a:defRPr sz="2400">
                <a:solidFill>
                  <a:schemeClr val="tx1"/>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rgbClr val="484C4F"/>
                </a:solidFill>
              </a:defRPr>
            </a:lvl1pPr>
          </a:lstStyle>
          <a:p>
            <a:fld id="{78565E0F-8A53-514A-ACAD-798A577A52BF}" type="slidenum">
              <a:rPr lang="en-US" smtClean="0"/>
              <a:pPr/>
              <a:t>‹#›</a:t>
            </a:fld>
            <a:endParaRPr lang="en-US" dirty="0"/>
          </a:p>
        </p:txBody>
      </p:sp>
      <p:sp>
        <p:nvSpPr>
          <p:cNvPr id="11" name="Title 1"/>
          <p:cNvSpPr>
            <a:spLocks noGrp="1"/>
          </p:cNvSpPr>
          <p:nvPr>
            <p:ph type="title" hasCustomPrompt="1"/>
          </p:nvPr>
        </p:nvSpPr>
        <p:spPr>
          <a:xfrm>
            <a:off x="4923993" y="197101"/>
            <a:ext cx="3762807" cy="388826"/>
          </a:xfrm>
        </p:spPr>
        <p:txBody>
          <a:bodyPr anchor="t" anchorCtr="0"/>
          <a:lstStyle/>
          <a:p>
            <a:r>
              <a:rPr lang="en-US"/>
              <a:t>Title</a:t>
            </a:r>
            <a:endParaRPr lang="en-US" dirty="0"/>
          </a:p>
        </p:txBody>
      </p:sp>
      <p:sp>
        <p:nvSpPr>
          <p:cNvPr id="12" name="object 2"/>
          <p:cNvSpPr/>
          <p:nvPr userDrawn="1"/>
        </p:nvSpPr>
        <p:spPr>
          <a:xfrm>
            <a:off x="5339386" y="4702553"/>
            <a:ext cx="1905" cy="314960"/>
          </a:xfrm>
          <a:custGeom>
            <a:avLst/>
            <a:gdLst/>
            <a:ahLst/>
            <a:cxnLst/>
            <a:rect l="l" t="t" r="r" b="b"/>
            <a:pathLst>
              <a:path w="1904" h="314960">
                <a:moveTo>
                  <a:pt x="1588" y="0"/>
                </a:moveTo>
                <a:lnTo>
                  <a:pt x="0" y="314657"/>
                </a:lnTo>
              </a:path>
            </a:pathLst>
          </a:custGeom>
          <a:ln w="12700">
            <a:solidFill>
              <a:srgbClr val="565A5C"/>
            </a:solidFill>
          </a:ln>
        </p:spPr>
        <p:txBody>
          <a:bodyPr wrap="square" lIns="0" tIns="0" rIns="0" bIns="0" rtlCol="0"/>
          <a:lstStyle/>
          <a:p>
            <a:endParaRPr dirty="0"/>
          </a:p>
        </p:txBody>
      </p:sp>
      <p:sp>
        <p:nvSpPr>
          <p:cNvPr id="15" name="object 9"/>
          <p:cNvSpPr txBox="1"/>
          <p:nvPr userDrawn="1"/>
        </p:nvSpPr>
        <p:spPr>
          <a:xfrm>
            <a:off x="5469075" y="4740942"/>
            <a:ext cx="2676525" cy="249427"/>
          </a:xfrm>
          <a:prstGeom prst="rect">
            <a:avLst/>
          </a:prstGeom>
        </p:spPr>
        <p:txBody>
          <a:bodyPr vert="horz" wrap="square" lIns="0" tIns="3175" rIns="0" bIns="0" rtlCol="0">
            <a:spAutoFit/>
          </a:bodyPr>
          <a:lstStyle/>
          <a:p>
            <a:pPr marL="12700">
              <a:lnSpc>
                <a:spcPct val="100000"/>
              </a:lnSpc>
              <a:spcBef>
                <a:spcPts val="25"/>
              </a:spcBef>
            </a:pPr>
            <a:r>
              <a:rPr sz="800" b="1" spc="-5" dirty="0">
                <a:latin typeface="Arial"/>
                <a:cs typeface="Arial"/>
              </a:rPr>
              <a:t>NFPA.ORG </a:t>
            </a:r>
            <a:r>
              <a:rPr sz="800" b="1" spc="10" dirty="0">
                <a:latin typeface="Arial"/>
                <a:cs typeface="Arial"/>
              </a:rPr>
              <a:t> </a:t>
            </a:r>
            <a:r>
              <a:rPr sz="800" spc="-110" dirty="0">
                <a:solidFill>
                  <a:srgbClr val="898989"/>
                </a:solidFill>
                <a:latin typeface="Arial"/>
                <a:cs typeface="Arial"/>
              </a:rPr>
              <a:t> </a:t>
            </a:r>
            <a:r>
              <a:rPr sz="800" spc="-114" dirty="0">
                <a:solidFill>
                  <a:srgbClr val="898989"/>
                </a:solidFill>
                <a:latin typeface="Arial"/>
                <a:cs typeface="Arial"/>
              </a:rPr>
              <a:t> </a:t>
            </a:r>
            <a:endParaRPr sz="800" dirty="0">
              <a:latin typeface="Arial"/>
              <a:cs typeface="Arial"/>
            </a:endParaRPr>
          </a:p>
          <a:p>
            <a:pPr marL="12700">
              <a:lnSpc>
                <a:spcPct val="100000"/>
              </a:lnSpc>
              <a:spcBef>
                <a:spcPts val="5"/>
              </a:spcBef>
            </a:pPr>
            <a:r>
              <a:rPr sz="800" spc="-5" dirty="0">
                <a:solidFill>
                  <a:srgbClr val="898989"/>
                </a:solidFill>
                <a:latin typeface="Arial"/>
                <a:cs typeface="Arial"/>
              </a:rPr>
              <a:t>©</a:t>
            </a:r>
            <a:r>
              <a:rPr sz="800" spc="-95" dirty="0">
                <a:solidFill>
                  <a:srgbClr val="898989"/>
                </a:solidFill>
                <a:latin typeface="Arial"/>
                <a:cs typeface="Arial"/>
              </a:rPr>
              <a:t> </a:t>
            </a:r>
            <a:r>
              <a:rPr sz="800" spc="-15" dirty="0">
                <a:solidFill>
                  <a:srgbClr val="898989"/>
                </a:solidFill>
                <a:latin typeface="Arial"/>
                <a:cs typeface="Arial"/>
              </a:rPr>
              <a:t> National</a:t>
            </a:r>
            <a:r>
              <a:rPr sz="800" spc="-95" dirty="0">
                <a:solidFill>
                  <a:srgbClr val="898989"/>
                </a:solidFill>
                <a:latin typeface="Arial"/>
                <a:cs typeface="Arial"/>
              </a:rPr>
              <a:t> </a:t>
            </a:r>
            <a:r>
              <a:rPr sz="800" spc="-30" dirty="0">
                <a:solidFill>
                  <a:srgbClr val="898989"/>
                </a:solidFill>
                <a:latin typeface="Arial"/>
                <a:cs typeface="Arial"/>
              </a:rPr>
              <a:t> Fire</a:t>
            </a:r>
            <a:r>
              <a:rPr sz="800" spc="-95" dirty="0">
                <a:solidFill>
                  <a:srgbClr val="898989"/>
                </a:solidFill>
                <a:latin typeface="Arial"/>
                <a:cs typeface="Arial"/>
              </a:rPr>
              <a:t> </a:t>
            </a:r>
            <a:r>
              <a:rPr sz="800" spc="-15" dirty="0">
                <a:solidFill>
                  <a:srgbClr val="898989"/>
                </a:solidFill>
                <a:latin typeface="Arial"/>
                <a:cs typeface="Arial"/>
              </a:rPr>
              <a:t> Protection</a:t>
            </a:r>
            <a:r>
              <a:rPr sz="800" spc="-95" dirty="0">
                <a:solidFill>
                  <a:srgbClr val="898989"/>
                </a:solidFill>
                <a:latin typeface="Arial"/>
                <a:cs typeface="Arial"/>
              </a:rPr>
              <a:t> </a:t>
            </a:r>
            <a:r>
              <a:rPr sz="800" spc="-10" dirty="0">
                <a:solidFill>
                  <a:srgbClr val="898989"/>
                </a:solidFill>
                <a:latin typeface="Arial"/>
                <a:cs typeface="Arial"/>
              </a:rPr>
              <a:t> Association.</a:t>
            </a:r>
            <a:r>
              <a:rPr sz="800" spc="-95" dirty="0">
                <a:solidFill>
                  <a:srgbClr val="898989"/>
                </a:solidFill>
                <a:latin typeface="Arial"/>
                <a:cs typeface="Arial"/>
              </a:rPr>
              <a:t> </a:t>
            </a:r>
            <a:r>
              <a:rPr sz="800" spc="-114" dirty="0">
                <a:solidFill>
                  <a:srgbClr val="898989"/>
                </a:solidFill>
                <a:latin typeface="Arial"/>
                <a:cs typeface="Arial"/>
              </a:rPr>
              <a:t> </a:t>
            </a:r>
            <a:r>
              <a:rPr sz="800" spc="-95" dirty="0">
                <a:solidFill>
                  <a:srgbClr val="898989"/>
                </a:solidFill>
                <a:latin typeface="Arial"/>
                <a:cs typeface="Arial"/>
              </a:rPr>
              <a:t> </a:t>
            </a:r>
            <a:r>
              <a:rPr sz="800" spc="-35" dirty="0">
                <a:solidFill>
                  <a:srgbClr val="898989"/>
                </a:solidFill>
                <a:latin typeface="Arial"/>
                <a:cs typeface="Arial"/>
              </a:rPr>
              <a:t> All</a:t>
            </a:r>
            <a:r>
              <a:rPr sz="800" spc="-95" dirty="0">
                <a:solidFill>
                  <a:srgbClr val="898989"/>
                </a:solidFill>
                <a:latin typeface="Arial"/>
                <a:cs typeface="Arial"/>
              </a:rPr>
              <a:t> </a:t>
            </a:r>
            <a:r>
              <a:rPr sz="800" spc="-35" dirty="0">
                <a:solidFill>
                  <a:srgbClr val="898989"/>
                </a:solidFill>
                <a:latin typeface="Arial"/>
                <a:cs typeface="Arial"/>
              </a:rPr>
              <a:t> rights </a:t>
            </a:r>
            <a:r>
              <a:rPr sz="800" spc="-10" dirty="0">
                <a:solidFill>
                  <a:srgbClr val="898989"/>
                </a:solidFill>
                <a:latin typeface="Arial"/>
                <a:cs typeface="Arial"/>
              </a:rPr>
              <a:t> reserved.</a:t>
            </a:r>
            <a:endParaRPr sz="800" dirty="0">
              <a:latin typeface="Arial"/>
              <a:cs typeface="Arial"/>
            </a:endParaRPr>
          </a:p>
        </p:txBody>
      </p:sp>
      <p:sp>
        <p:nvSpPr>
          <p:cNvPr id="18" name="Text Placeholder 24"/>
          <p:cNvSpPr>
            <a:spLocks noGrp="1"/>
          </p:cNvSpPr>
          <p:nvPr>
            <p:ph type="body" sz="quarter" idx="16" hasCustomPrompt="1"/>
          </p:nvPr>
        </p:nvSpPr>
        <p:spPr>
          <a:xfrm>
            <a:off x="298619" y="4306332"/>
            <a:ext cx="3247346" cy="460931"/>
          </a:xfrm>
          <a:solidFill>
            <a:srgbClr val="FFFFFF">
              <a:alpha val="70000"/>
            </a:srgbClr>
          </a:solidFill>
          <a:ln>
            <a:noFill/>
          </a:ln>
        </p:spPr>
        <p:txBody>
          <a:bodyPr lIns="91440" anchor="ctr" anchorCtr="0"/>
          <a:lstStyle>
            <a:lvl1pPr marL="0" indent="0" algn="l">
              <a:lnSpc>
                <a:spcPct val="100000"/>
              </a:lnSpc>
              <a:spcBef>
                <a:spcPts val="0"/>
              </a:spcBef>
              <a:buFontTx/>
              <a:buNone/>
              <a:defRPr sz="1400" baseline="0">
                <a:solidFill>
                  <a:srgbClr val="484C4F"/>
                </a:solidFill>
              </a:defRPr>
            </a:lvl1pPr>
            <a:lvl2pPr indent="0">
              <a:lnSpc>
                <a:spcPct val="100000"/>
              </a:lnSpc>
              <a:spcBef>
                <a:spcPts val="0"/>
              </a:spcBef>
              <a:buFontTx/>
              <a:buNone/>
              <a:defRPr sz="1400"/>
            </a:lvl2pPr>
            <a:lvl3pPr indent="0">
              <a:lnSpc>
                <a:spcPct val="100000"/>
              </a:lnSpc>
              <a:spcBef>
                <a:spcPts val="0"/>
              </a:spcBef>
              <a:buFontTx/>
              <a:buNone/>
              <a:defRPr sz="1400"/>
            </a:lvl3pPr>
            <a:lvl4pPr indent="0">
              <a:lnSpc>
                <a:spcPct val="100000"/>
              </a:lnSpc>
              <a:spcBef>
                <a:spcPts val="0"/>
              </a:spcBef>
              <a:buFontTx/>
              <a:buNone/>
              <a:defRPr sz="1400"/>
            </a:lvl4pPr>
            <a:lvl5pPr indent="0">
              <a:lnSpc>
                <a:spcPct val="100000"/>
              </a:lnSpc>
              <a:spcBef>
                <a:spcPts val="0"/>
              </a:spcBef>
              <a:buFontTx/>
              <a:buNone/>
              <a:defRPr sz="1400"/>
            </a:lvl5pPr>
          </a:lstStyle>
          <a:p>
            <a:pPr lvl="0"/>
            <a:r>
              <a:rPr lang="en-US" dirty="0"/>
              <a:t>Photo caption Arial, 14 pt.</a:t>
            </a:r>
          </a:p>
        </p:txBody>
      </p:sp>
      <p:sp>
        <p:nvSpPr>
          <p:cNvPr id="16" name="object 3"/>
          <p:cNvSpPr/>
          <p:nvPr userDrawn="1"/>
        </p:nvSpPr>
        <p:spPr>
          <a:xfrm>
            <a:off x="4923992" y="4702552"/>
            <a:ext cx="278217" cy="293358"/>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9144000" cy="4607511"/>
          </a:xfrm>
        </p:spPr>
        <p:txBody>
          <a:bodyPr lIns="365760" anchor="t" anchorCtr="0"/>
          <a:lstStyle>
            <a:lvl1pPr>
              <a:defRPr>
                <a:solidFill>
                  <a:schemeClr val="tx1"/>
                </a:solidFill>
              </a:defRPr>
            </a:lvl1pPr>
          </a:lstStyle>
          <a:p>
            <a:r>
              <a:rPr lang="en-US" dirty="0"/>
              <a:t>Drag picture to placeholder or click icon to add</a:t>
            </a:r>
          </a:p>
        </p:txBody>
      </p:sp>
      <p:sp>
        <p:nvSpPr>
          <p:cNvPr id="9" name="Text Placeholder 24"/>
          <p:cNvSpPr>
            <a:spLocks noGrp="1"/>
          </p:cNvSpPr>
          <p:nvPr>
            <p:ph type="body" sz="quarter" idx="14" hasCustomPrompt="1"/>
          </p:nvPr>
        </p:nvSpPr>
        <p:spPr>
          <a:xfrm>
            <a:off x="457200" y="3788513"/>
            <a:ext cx="3247346" cy="460931"/>
          </a:xfrm>
          <a:solidFill>
            <a:srgbClr val="FFFFFF">
              <a:alpha val="70000"/>
            </a:srgbClr>
          </a:solidFill>
          <a:ln>
            <a:noFill/>
          </a:ln>
        </p:spPr>
        <p:txBody>
          <a:bodyPr lIns="91440" anchor="ctr" anchorCtr="0"/>
          <a:lstStyle>
            <a:lvl1pPr marL="0" indent="0" algn="l">
              <a:lnSpc>
                <a:spcPct val="100000"/>
              </a:lnSpc>
              <a:spcBef>
                <a:spcPts val="0"/>
              </a:spcBef>
              <a:buFontTx/>
              <a:buNone/>
              <a:defRPr sz="1400" baseline="0">
                <a:solidFill>
                  <a:srgbClr val="484C4F"/>
                </a:solidFill>
              </a:defRPr>
            </a:lvl1pPr>
            <a:lvl2pPr indent="0">
              <a:lnSpc>
                <a:spcPct val="100000"/>
              </a:lnSpc>
              <a:spcBef>
                <a:spcPts val="0"/>
              </a:spcBef>
              <a:buFontTx/>
              <a:buNone/>
              <a:defRPr sz="1400"/>
            </a:lvl2pPr>
            <a:lvl3pPr indent="0">
              <a:lnSpc>
                <a:spcPct val="100000"/>
              </a:lnSpc>
              <a:spcBef>
                <a:spcPts val="0"/>
              </a:spcBef>
              <a:buFontTx/>
              <a:buNone/>
              <a:defRPr sz="1400"/>
            </a:lvl3pPr>
            <a:lvl4pPr indent="0">
              <a:lnSpc>
                <a:spcPct val="100000"/>
              </a:lnSpc>
              <a:spcBef>
                <a:spcPts val="0"/>
              </a:spcBef>
              <a:buFontTx/>
              <a:buNone/>
              <a:defRPr sz="1400"/>
            </a:lvl4pPr>
            <a:lvl5pPr indent="0">
              <a:lnSpc>
                <a:spcPct val="100000"/>
              </a:lnSpc>
              <a:spcBef>
                <a:spcPts val="0"/>
              </a:spcBef>
              <a:buFontTx/>
              <a:buNone/>
              <a:defRPr sz="1400"/>
            </a:lvl5pPr>
          </a:lstStyle>
          <a:p>
            <a:pPr lvl="0"/>
            <a:r>
              <a:rPr lang="en-US" dirty="0"/>
              <a:t>Photo caption Arial, 14 pt.</a:t>
            </a:r>
          </a:p>
        </p:txBody>
      </p:sp>
      <p:sp>
        <p:nvSpPr>
          <p:cNvPr id="3" name="Slide Number Placeholder 2"/>
          <p:cNvSpPr>
            <a:spLocks noGrp="1"/>
          </p:cNvSpPr>
          <p:nvPr>
            <p:ph type="sldNum" sz="quarter" idx="16"/>
          </p:nvPr>
        </p:nvSpPr>
        <p:spPr/>
        <p:txBody>
          <a:bodyPr/>
          <a:lstStyle/>
          <a:p>
            <a:fld id="{78565E0F-8A53-514A-ACAD-798A577A52BF}" type="slidenum">
              <a:rPr lang="en-US" smtClean="0"/>
              <a:pPr/>
              <a:t>‹#›</a:t>
            </a:fld>
            <a:endParaRPr lang="en-US" dirty="0"/>
          </a:p>
        </p:txBody>
      </p:sp>
      <p:cxnSp>
        <p:nvCxnSpPr>
          <p:cNvPr id="14" name="Straight Connector 13"/>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pic>
        <p:nvPicPr>
          <p:cNvPr id="8" name="Picture 7" descr="logo.png"/>
          <p:cNvPicPr>
            <a:picLocks noChangeAspect="1"/>
          </p:cNvPicPr>
          <p:nvPr userDrawn="1"/>
        </p:nvPicPr>
        <p:blipFill>
          <a:blip r:embed="rId2"/>
          <a:stretch>
            <a:fillRect/>
          </a:stretch>
        </p:blipFill>
        <p:spPr>
          <a:xfrm>
            <a:off x="457200" y="4747748"/>
            <a:ext cx="278218" cy="2933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286673" y="319874"/>
            <a:ext cx="8571392" cy="4278760"/>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573783" y="2170547"/>
            <a:ext cx="3997172" cy="772518"/>
          </a:xfrm>
        </p:spPr>
        <p:txBody>
          <a:bodyPr anchor="t" anchorCtr="0"/>
          <a:lstStyle>
            <a:lvl1pPr>
              <a:defRPr sz="5400">
                <a:solidFill>
                  <a:srgbClr val="D91F41"/>
                </a:solidFill>
              </a:defRPr>
            </a:lvl1pPr>
          </a:lstStyle>
          <a:p>
            <a:r>
              <a:rPr lang="en-US" dirty="0"/>
              <a:t>THANK YOU</a:t>
            </a:r>
          </a:p>
        </p:txBody>
      </p:sp>
      <p:grpSp>
        <p:nvGrpSpPr>
          <p:cNvPr id="9" name="Group 8"/>
          <p:cNvGrpSpPr/>
          <p:nvPr userDrawn="1"/>
        </p:nvGrpSpPr>
        <p:grpSpPr>
          <a:xfrm>
            <a:off x="2708798" y="4229941"/>
            <a:ext cx="3727142" cy="701467"/>
            <a:chOff x="2700291" y="338784"/>
            <a:chExt cx="3727142" cy="701467"/>
          </a:xfrm>
        </p:grpSpPr>
        <p:sp>
          <p:nvSpPr>
            <p:cNvPr id="10" name="Rectangle 9"/>
            <p:cNvSpPr/>
            <p:nvPr userDrawn="1"/>
          </p:nvSpPr>
          <p:spPr>
            <a:xfrm>
              <a:off x="2700291" y="338784"/>
              <a:ext cx="3727142" cy="701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6748" y="338784"/>
              <a:ext cx="3406573" cy="701467"/>
            </a:xfrm>
            <a:prstGeom prst="rect">
              <a:avLst/>
            </a:prstGeom>
          </p:spPr>
        </p:pic>
      </p:grpSp>
      <p:sp>
        <p:nvSpPr>
          <p:cNvPr id="3" name="TextBox 2"/>
          <p:cNvSpPr txBox="1"/>
          <p:nvPr userDrawn="1"/>
        </p:nvSpPr>
        <p:spPr>
          <a:xfrm>
            <a:off x="6171459" y="4478279"/>
            <a:ext cx="798991" cy="169277"/>
          </a:xfrm>
          <a:prstGeom prst="rect">
            <a:avLst/>
          </a:prstGeom>
          <a:noFill/>
        </p:spPr>
        <p:txBody>
          <a:bodyPr wrap="square" rtlCol="0">
            <a:spAutoFit/>
          </a:bodyPr>
          <a:lstStyle/>
          <a:p>
            <a:r>
              <a:rPr lang="en-US" sz="500" dirty="0">
                <a:solidFill>
                  <a:srgbClr val="D91F41"/>
                </a:solidFill>
              </a:rPr>
              <a:t>TM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object 3"/>
          <p:cNvSpPr/>
          <p:nvPr userDrawn="1"/>
        </p:nvSpPr>
        <p:spPr>
          <a:xfrm>
            <a:off x="286673" y="319873"/>
            <a:ext cx="8571865" cy="4518660"/>
          </a:xfrm>
          <a:custGeom>
            <a:avLst/>
            <a:gdLst/>
            <a:ahLst/>
            <a:cxnLst/>
            <a:rect l="l" t="t" r="r" b="b"/>
            <a:pathLst>
              <a:path w="8571865" h="4518660">
                <a:moveTo>
                  <a:pt x="0" y="150055"/>
                </a:moveTo>
                <a:lnTo>
                  <a:pt x="7649" y="102626"/>
                </a:lnTo>
                <a:lnTo>
                  <a:pt x="28952" y="61434"/>
                </a:lnTo>
                <a:lnTo>
                  <a:pt x="61434" y="28952"/>
                </a:lnTo>
                <a:lnTo>
                  <a:pt x="102626" y="7649"/>
                </a:lnTo>
                <a:lnTo>
                  <a:pt x="150055" y="0"/>
                </a:lnTo>
                <a:lnTo>
                  <a:pt x="8421336" y="0"/>
                </a:lnTo>
                <a:lnTo>
                  <a:pt x="8468765" y="7649"/>
                </a:lnTo>
                <a:lnTo>
                  <a:pt x="8509957" y="28952"/>
                </a:lnTo>
                <a:lnTo>
                  <a:pt x="8542440" y="61434"/>
                </a:lnTo>
                <a:lnTo>
                  <a:pt x="8563742" y="102626"/>
                </a:lnTo>
                <a:lnTo>
                  <a:pt x="8571392" y="150055"/>
                </a:lnTo>
                <a:lnTo>
                  <a:pt x="8571392" y="4368400"/>
                </a:lnTo>
                <a:lnTo>
                  <a:pt x="8563742" y="4415829"/>
                </a:lnTo>
                <a:lnTo>
                  <a:pt x="8542440" y="4457021"/>
                </a:lnTo>
                <a:lnTo>
                  <a:pt x="8509957" y="4489504"/>
                </a:lnTo>
                <a:lnTo>
                  <a:pt x="8468765" y="4510806"/>
                </a:lnTo>
                <a:lnTo>
                  <a:pt x="8421336" y="4518456"/>
                </a:lnTo>
                <a:lnTo>
                  <a:pt x="150055" y="4518456"/>
                </a:lnTo>
                <a:lnTo>
                  <a:pt x="102626" y="4510806"/>
                </a:lnTo>
                <a:lnTo>
                  <a:pt x="61434" y="4489504"/>
                </a:lnTo>
                <a:lnTo>
                  <a:pt x="28952" y="4457021"/>
                </a:lnTo>
                <a:lnTo>
                  <a:pt x="7649" y="4415829"/>
                </a:lnTo>
                <a:lnTo>
                  <a:pt x="0" y="4368400"/>
                </a:lnTo>
                <a:lnTo>
                  <a:pt x="0" y="150055"/>
                </a:lnTo>
                <a:close/>
              </a:path>
            </a:pathLst>
          </a:custGeom>
          <a:ln w="26784">
            <a:solidFill>
              <a:srgbClr val="D91F41"/>
            </a:solidFill>
          </a:ln>
        </p:spPr>
        <p:txBody>
          <a:bodyPr wrap="square" lIns="0" tIns="0" rIns="0" bIns="0" rtlCol="0"/>
          <a:lstStyle/>
          <a:p>
            <a:endParaRPr dirty="0"/>
          </a:p>
        </p:txBody>
      </p:sp>
      <p:sp>
        <p:nvSpPr>
          <p:cNvPr id="5" name="object 5"/>
          <p:cNvSpPr/>
          <p:nvPr userDrawn="1"/>
        </p:nvSpPr>
        <p:spPr>
          <a:xfrm>
            <a:off x="1930716" y="2108520"/>
            <a:ext cx="5151661" cy="106080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txBox="1"/>
          <p:nvPr userDrawn="1"/>
        </p:nvSpPr>
        <p:spPr>
          <a:xfrm>
            <a:off x="1678988" y="2560670"/>
            <a:ext cx="5636895" cy="116839"/>
          </a:xfrm>
          <a:prstGeom prst="rect">
            <a:avLst/>
          </a:prstGeom>
        </p:spPr>
        <p:txBody>
          <a:bodyPr vert="horz" wrap="square" lIns="0" tIns="12700" rIns="0" bIns="0" rtlCol="0">
            <a:spAutoFit/>
          </a:bodyPr>
          <a:lstStyle/>
          <a:p>
            <a:pPr marR="145415" algn="r">
              <a:lnSpc>
                <a:spcPct val="100000"/>
              </a:lnSpc>
              <a:spcBef>
                <a:spcPts val="100"/>
              </a:spcBef>
            </a:pPr>
            <a:r>
              <a:rPr sz="600" spc="-5" dirty="0">
                <a:solidFill>
                  <a:srgbClr val="D91F41"/>
                </a:solidFill>
                <a:latin typeface="Arial"/>
                <a:cs typeface="Arial"/>
              </a:rPr>
              <a:t>TM</a:t>
            </a:r>
            <a:endParaRPr sz="600" dirty="0">
              <a:latin typeface="Arial"/>
              <a:cs typeface="Aria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object 3"/>
          <p:cNvSpPr/>
          <p:nvPr userDrawn="1"/>
        </p:nvSpPr>
        <p:spPr>
          <a:xfrm>
            <a:off x="286673" y="319873"/>
            <a:ext cx="8571865" cy="4518660"/>
          </a:xfrm>
          <a:custGeom>
            <a:avLst/>
            <a:gdLst/>
            <a:ahLst/>
            <a:cxnLst/>
            <a:rect l="l" t="t" r="r" b="b"/>
            <a:pathLst>
              <a:path w="8571865" h="4518660">
                <a:moveTo>
                  <a:pt x="0" y="150055"/>
                </a:moveTo>
                <a:lnTo>
                  <a:pt x="7649" y="102626"/>
                </a:lnTo>
                <a:lnTo>
                  <a:pt x="28952" y="61434"/>
                </a:lnTo>
                <a:lnTo>
                  <a:pt x="61434" y="28952"/>
                </a:lnTo>
                <a:lnTo>
                  <a:pt x="102626" y="7649"/>
                </a:lnTo>
                <a:lnTo>
                  <a:pt x="150055" y="0"/>
                </a:lnTo>
                <a:lnTo>
                  <a:pt x="8421336" y="0"/>
                </a:lnTo>
                <a:lnTo>
                  <a:pt x="8468765" y="7649"/>
                </a:lnTo>
                <a:lnTo>
                  <a:pt x="8509957" y="28952"/>
                </a:lnTo>
                <a:lnTo>
                  <a:pt x="8542440" y="61434"/>
                </a:lnTo>
                <a:lnTo>
                  <a:pt x="8563742" y="102626"/>
                </a:lnTo>
                <a:lnTo>
                  <a:pt x="8571392" y="150055"/>
                </a:lnTo>
                <a:lnTo>
                  <a:pt x="8571392" y="4368400"/>
                </a:lnTo>
                <a:lnTo>
                  <a:pt x="8563742" y="4415829"/>
                </a:lnTo>
                <a:lnTo>
                  <a:pt x="8542440" y="4457021"/>
                </a:lnTo>
                <a:lnTo>
                  <a:pt x="8509957" y="4489504"/>
                </a:lnTo>
                <a:lnTo>
                  <a:pt x="8468765" y="4510806"/>
                </a:lnTo>
                <a:lnTo>
                  <a:pt x="8421336" y="4518456"/>
                </a:lnTo>
                <a:lnTo>
                  <a:pt x="150055" y="4518456"/>
                </a:lnTo>
                <a:lnTo>
                  <a:pt x="102626" y="4510806"/>
                </a:lnTo>
                <a:lnTo>
                  <a:pt x="61434" y="4489504"/>
                </a:lnTo>
                <a:lnTo>
                  <a:pt x="28952" y="4457021"/>
                </a:lnTo>
                <a:lnTo>
                  <a:pt x="7649" y="4415829"/>
                </a:lnTo>
                <a:lnTo>
                  <a:pt x="0" y="4368400"/>
                </a:lnTo>
                <a:lnTo>
                  <a:pt x="0" y="150055"/>
                </a:lnTo>
                <a:close/>
              </a:path>
            </a:pathLst>
          </a:custGeom>
          <a:ln w="26784">
            <a:solidFill>
              <a:srgbClr val="D91F41"/>
            </a:solidFill>
          </a:ln>
        </p:spPr>
        <p:txBody>
          <a:bodyPr wrap="square" lIns="0" tIns="0" rIns="0" bIns="0" rtlCol="0"/>
          <a:lstStyle/>
          <a:p>
            <a:endParaRPr dirty="0"/>
          </a:p>
        </p:txBody>
      </p:sp>
      <p:sp>
        <p:nvSpPr>
          <p:cNvPr id="10" name="object 5"/>
          <p:cNvSpPr/>
          <p:nvPr userDrawn="1"/>
        </p:nvSpPr>
        <p:spPr>
          <a:xfrm>
            <a:off x="1474062" y="3338991"/>
            <a:ext cx="6196613" cy="127999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object 4"/>
          <p:cNvSpPr txBox="1"/>
          <p:nvPr userDrawn="1"/>
        </p:nvSpPr>
        <p:spPr>
          <a:xfrm>
            <a:off x="7652129" y="3873398"/>
            <a:ext cx="172085"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rial"/>
                <a:cs typeface="Arial"/>
              </a:rPr>
              <a:t>TM</a:t>
            </a:r>
            <a:endParaRPr sz="800" dirty="0">
              <a:latin typeface="Arial"/>
              <a:cs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rgbClr val="898989"/>
                </a:solidFill>
              </a:defRPr>
            </a:lvl1pPr>
          </a:lstStyle>
          <a:p>
            <a:fld id="{78565E0F-8A53-514A-ACAD-798A577A52BF}" type="slidenum">
              <a:rPr lang="en-US" smtClean="0"/>
              <a:pPr/>
              <a:t>‹#›</a:t>
            </a:fld>
            <a:endParaRPr lang="en-US" dirty="0"/>
          </a:p>
        </p:txBody>
      </p:sp>
      <p:sp>
        <p:nvSpPr>
          <p:cNvPr id="7" name="Rectangle 6"/>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pic>
        <p:nvPicPr>
          <p:cNvPr id="5" name="Picture 4" descr="logo.png"/>
          <p:cNvPicPr>
            <a:picLocks noChangeAspect="1"/>
          </p:cNvPicPr>
          <p:nvPr userDrawn="1"/>
        </p:nvPicPr>
        <p:blipFill>
          <a:blip r:embed="rId2"/>
          <a:stretch>
            <a:fillRect/>
          </a:stretch>
        </p:blipFill>
        <p:spPr>
          <a:xfrm>
            <a:off x="457200" y="4747748"/>
            <a:ext cx="278218" cy="293359"/>
          </a:xfrm>
          <a:prstGeom prst="rect">
            <a:avLst/>
          </a:prstGeom>
        </p:spPr>
      </p:pic>
    </p:spTree>
    <p:extLst>
      <p:ext uri="{BB962C8B-B14F-4D97-AF65-F5344CB8AC3E}">
        <p14:creationId xmlns:p14="http://schemas.microsoft.com/office/powerpoint/2010/main" val="2007650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solidFill>
                  <a:srgbClr val="898989"/>
                </a:solidFill>
              </a:defRPr>
            </a:lvl1pPr>
          </a:lstStyle>
          <a:p>
            <a:fld id="{78565E0F-8A53-514A-ACAD-798A577A52BF}" type="slidenum">
              <a:rPr lang="en-US" smtClean="0"/>
              <a:pPr/>
              <a:t>‹#›</a:t>
            </a:fld>
            <a:endParaRPr lang="en-US" dirty="0"/>
          </a:p>
        </p:txBody>
      </p:sp>
      <p:sp>
        <p:nvSpPr>
          <p:cNvPr id="13" name="Picture Placeholder 12"/>
          <p:cNvSpPr>
            <a:spLocks noGrp="1"/>
          </p:cNvSpPr>
          <p:nvPr>
            <p:ph type="pic" sz="quarter" idx="13"/>
          </p:nvPr>
        </p:nvSpPr>
        <p:spPr>
          <a:xfrm>
            <a:off x="0" y="0"/>
            <a:ext cx="9144000" cy="4598633"/>
          </a:xfrm>
        </p:spPr>
        <p:txBody>
          <a:bodyPr/>
          <a:lstStyle/>
          <a:p>
            <a:r>
              <a:rPr lang="en-US" dirty="0"/>
              <a:t>Drag picture to placeholder or click icon to add</a:t>
            </a:r>
          </a:p>
        </p:txBody>
      </p:sp>
      <p:sp>
        <p:nvSpPr>
          <p:cNvPr id="8" name="Rectangle 7"/>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pic>
        <p:nvPicPr>
          <p:cNvPr id="6" name="Picture 5" descr="logo.png"/>
          <p:cNvPicPr>
            <a:picLocks noChangeAspect="1"/>
          </p:cNvPicPr>
          <p:nvPr userDrawn="1"/>
        </p:nvPicPr>
        <p:blipFill>
          <a:blip r:embed="rId2"/>
          <a:stretch>
            <a:fillRect/>
          </a:stretch>
        </p:blipFill>
        <p:spPr>
          <a:xfrm>
            <a:off x="457200" y="4747748"/>
            <a:ext cx="278218" cy="293359"/>
          </a:xfrm>
          <a:prstGeom prst="rect">
            <a:avLst/>
          </a:prstGeom>
        </p:spPr>
      </p:pic>
    </p:spTree>
    <p:extLst>
      <p:ext uri="{BB962C8B-B14F-4D97-AF65-F5344CB8AC3E}">
        <p14:creationId xmlns:p14="http://schemas.microsoft.com/office/powerpoint/2010/main" val="291441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Footer Placeholder 2"/>
          <p:cNvSpPr>
            <a:spLocks noGrp="1"/>
          </p:cNvSpPr>
          <p:nvPr>
            <p:ph type="ftr" sz="quarter" idx="10"/>
          </p:nvPr>
        </p:nvSpPr>
        <p:spPr/>
        <p:txBody>
          <a:bodyPr/>
          <a:lstStyle/>
          <a:p>
            <a:r>
              <a:rPr lang="en-US" b="1" dirty="0">
                <a:solidFill>
                  <a:schemeClr val="tx1"/>
                </a:solidFill>
              </a:rPr>
              <a:t>NFPA.ORG</a:t>
            </a:r>
            <a:r>
              <a:rPr lang="en-US" dirty="0"/>
              <a:t>  |  © National Fire Protection Association.  All rights reserved.</a:t>
            </a:r>
          </a:p>
        </p:txBody>
      </p:sp>
      <p:sp>
        <p:nvSpPr>
          <p:cNvPr id="4" name="Slide Number Placeholder 3"/>
          <p:cNvSpPr>
            <a:spLocks noGrp="1"/>
          </p:cNvSpPr>
          <p:nvPr>
            <p:ph type="sldNum" sz="quarter" idx="11"/>
          </p:nvPr>
        </p:nvSpPr>
        <p:spPr/>
        <p:txBody>
          <a:bodyPr/>
          <a:lstStyle/>
          <a:p>
            <a:fld id="{78565E0F-8A53-514A-ACAD-798A577A52BF}" type="slidenum">
              <a:rPr lang="en-US" smtClean="0"/>
              <a:pPr/>
              <a:t>‹#›</a:t>
            </a:fld>
            <a:endParaRPr lang="en-US" dirty="0"/>
          </a:p>
        </p:txBody>
      </p:sp>
    </p:spTree>
    <p:extLst>
      <p:ext uri="{BB962C8B-B14F-4D97-AF65-F5344CB8AC3E}">
        <p14:creationId xmlns:p14="http://schemas.microsoft.com/office/powerpoint/2010/main" val="266588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D91F4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5876" y="1844402"/>
            <a:ext cx="7923320" cy="670180"/>
          </a:xfrm>
        </p:spPr>
        <p:txBody>
          <a:bodyPr vert="horz" wrap="square" anchor="t" anchorCtr="0"/>
          <a:lstStyle>
            <a:lvl1pPr>
              <a:lnSpc>
                <a:spcPts val="4400"/>
              </a:lnSpc>
              <a:defRPr sz="4000" b="0" baseline="0">
                <a:solidFill>
                  <a:schemeClr val="bg1"/>
                </a:solidFill>
              </a:defRPr>
            </a:lvl1pPr>
          </a:lstStyle>
          <a:p>
            <a:r>
              <a:rPr lang="en-US" dirty="0"/>
              <a:t>TITLE OF PRESENTATION</a:t>
            </a:r>
          </a:p>
        </p:txBody>
      </p:sp>
      <p:sp>
        <p:nvSpPr>
          <p:cNvPr id="3" name="Subtitle 2"/>
          <p:cNvSpPr>
            <a:spLocks noGrp="1"/>
          </p:cNvSpPr>
          <p:nvPr>
            <p:ph type="subTitle" idx="1" hasCustomPrompt="1"/>
          </p:nvPr>
        </p:nvSpPr>
        <p:spPr>
          <a:xfrm>
            <a:off x="625875" y="2727149"/>
            <a:ext cx="7923321" cy="388838"/>
          </a:xfrm>
        </p:spPr>
        <p:txBody>
          <a:bodyPr vert="horz" wrap="square" anchor="t"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11" name="Text Placeholder 2"/>
          <p:cNvSpPr>
            <a:spLocks noGrp="1"/>
          </p:cNvSpPr>
          <p:nvPr>
            <p:ph type="body" sz="quarter" idx="10" hasCustomPrompt="1"/>
          </p:nvPr>
        </p:nvSpPr>
        <p:spPr>
          <a:xfrm>
            <a:off x="625875" y="3972829"/>
            <a:ext cx="8305800" cy="216208"/>
          </a:xfrm>
        </p:spPr>
        <p:txBody>
          <a:bodyPr/>
          <a:lstStyle>
            <a:lvl1pPr marL="0" indent="0">
              <a:buNone/>
              <a:defRPr sz="1500" b="0" baseline="0">
                <a:solidFill>
                  <a:schemeClr val="bg1"/>
                </a:solidFill>
              </a:defRPr>
            </a:lvl1pPr>
          </a:lstStyle>
          <a:p>
            <a:pPr lvl="0"/>
            <a:r>
              <a:rPr lang="en-US" dirty="0"/>
              <a:t>Click to add Date | Presenter | Job Title</a:t>
            </a:r>
          </a:p>
        </p:txBody>
      </p:sp>
      <p:sp>
        <p:nvSpPr>
          <p:cNvPr id="4" name="Rectangle 3"/>
          <p:cNvSpPr/>
          <p:nvPr userDrawn="1"/>
        </p:nvSpPr>
        <p:spPr>
          <a:xfrm>
            <a:off x="457199" y="4791189"/>
            <a:ext cx="6066000"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NFPA.ORG</a:t>
            </a:r>
            <a:r>
              <a:rPr kumimoji="0" lang="en-US" sz="800" b="0" i="0" u="none" strike="noStrike" kern="1200" cap="none" spc="0" normalizeH="0" baseline="0" noProof="0" dirty="0">
                <a:ln>
                  <a:noFill/>
                </a:ln>
                <a:solidFill>
                  <a:schemeClr val="bg1"/>
                </a:solidFill>
                <a:effectLst/>
                <a:uLnTx/>
                <a:uFillTx/>
                <a:latin typeface="+mn-lt"/>
                <a:ea typeface="+mn-ea"/>
                <a:cs typeface="+mn-cs"/>
              </a:rPr>
              <a:t>  |  © National Fire Protection Association.  All rights reserved.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875" y="525557"/>
            <a:ext cx="705774" cy="745425"/>
          </a:xfrm>
          <a:prstGeom prst="rect">
            <a:avLst/>
          </a:prstGeom>
        </p:spPr>
      </p:pic>
      <p:sp>
        <p:nvSpPr>
          <p:cNvPr id="10" name="Rounded Rectangle 9"/>
          <p:cNvSpPr/>
          <p:nvPr userDrawn="1"/>
        </p:nvSpPr>
        <p:spPr>
          <a:xfrm>
            <a:off x="286673" y="319873"/>
            <a:ext cx="8571392" cy="4404527"/>
          </a:xfrm>
          <a:prstGeom prst="roundRect">
            <a:avLst>
              <a:gd name="adj" fmla="val 3321"/>
            </a:avLst>
          </a:prstGeom>
          <a:noFill/>
          <a:ln w="26784">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1"/>
          <p:cNvSpPr>
            <a:spLocks noGrp="1"/>
          </p:cNvSpPr>
          <p:nvPr>
            <p:ph type="ctrTitle" hasCustomPrompt="1"/>
          </p:nvPr>
        </p:nvSpPr>
        <p:spPr>
          <a:xfrm>
            <a:off x="625876" y="653806"/>
            <a:ext cx="7923320" cy="670180"/>
          </a:xfrm>
        </p:spPr>
        <p:txBody>
          <a:bodyPr vert="horz" wrap="square" anchor="t" anchorCtr="0"/>
          <a:lstStyle>
            <a:lvl1pPr>
              <a:lnSpc>
                <a:spcPts val="4400"/>
              </a:lnSpc>
              <a:defRPr sz="4000" b="0" baseline="0">
                <a:solidFill>
                  <a:schemeClr val="bg1"/>
                </a:solidFill>
              </a:defRPr>
            </a:lvl1pPr>
          </a:lstStyle>
          <a:p>
            <a:r>
              <a:rPr lang="en-US" dirty="0"/>
              <a:t>TITLE OF PRESENTATION: ARIAL 40 PT</a:t>
            </a:r>
          </a:p>
        </p:txBody>
      </p:sp>
      <p:sp>
        <p:nvSpPr>
          <p:cNvPr id="5" name="Subtitle 2"/>
          <p:cNvSpPr>
            <a:spLocks noGrp="1"/>
          </p:cNvSpPr>
          <p:nvPr>
            <p:ph type="subTitle" idx="1" hasCustomPrompt="1"/>
          </p:nvPr>
        </p:nvSpPr>
        <p:spPr>
          <a:xfrm>
            <a:off x="625875" y="2301380"/>
            <a:ext cx="7923321" cy="388838"/>
          </a:xfrm>
        </p:spPr>
        <p:txBody>
          <a:bodyPr vert="horz" wrap="square" anchor="t" anchorCtr="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 Placeholder 2"/>
          <p:cNvSpPr>
            <a:spLocks noGrp="1"/>
          </p:cNvSpPr>
          <p:nvPr>
            <p:ph type="body" sz="quarter" idx="10" hasCustomPrompt="1"/>
          </p:nvPr>
        </p:nvSpPr>
        <p:spPr>
          <a:xfrm>
            <a:off x="625875" y="3318151"/>
            <a:ext cx="8305800" cy="216208"/>
          </a:xfrm>
        </p:spPr>
        <p:txBody>
          <a:bodyPr/>
          <a:lstStyle>
            <a:lvl1pPr marL="0" indent="0">
              <a:buNone/>
              <a:defRPr sz="1500" b="0" baseline="0">
                <a:solidFill>
                  <a:schemeClr val="bg1"/>
                </a:solidFill>
              </a:defRPr>
            </a:lvl1pPr>
          </a:lstStyle>
          <a:p>
            <a:pPr lvl="0"/>
            <a:r>
              <a:rPr lang="en-US" dirty="0"/>
              <a:t>Click to add Date | Presenter | Job Title</a:t>
            </a:r>
          </a:p>
        </p:txBody>
      </p:sp>
      <p:sp>
        <p:nvSpPr>
          <p:cNvPr id="7" name="Rectangle 6"/>
          <p:cNvSpPr/>
          <p:nvPr userDrawn="1"/>
        </p:nvSpPr>
        <p:spPr>
          <a:xfrm>
            <a:off x="457199" y="4791189"/>
            <a:ext cx="6066000"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NFPA.ORG</a:t>
            </a:r>
            <a:r>
              <a:rPr kumimoji="0" lang="en-US" sz="800" b="0" i="0" u="none" strike="noStrike" kern="1200" cap="none" spc="0" normalizeH="0" baseline="0" noProof="0" dirty="0">
                <a:ln>
                  <a:noFill/>
                </a:ln>
                <a:solidFill>
                  <a:schemeClr val="bg1"/>
                </a:solidFill>
                <a:effectLst/>
                <a:uLnTx/>
                <a:uFillTx/>
                <a:latin typeface="+mn-lt"/>
                <a:ea typeface="+mn-ea"/>
                <a:cs typeface="+mn-cs"/>
              </a:rPr>
              <a:t> |  © National Fire Protection Association.  All rights reserved.</a:t>
            </a:r>
          </a:p>
        </p:txBody>
      </p:sp>
      <p:sp>
        <p:nvSpPr>
          <p:cNvPr id="12" name="object 3"/>
          <p:cNvSpPr/>
          <p:nvPr userDrawn="1"/>
        </p:nvSpPr>
        <p:spPr>
          <a:xfrm>
            <a:off x="226379" y="334296"/>
            <a:ext cx="8674100" cy="3784600"/>
          </a:xfrm>
          <a:custGeom>
            <a:avLst/>
            <a:gdLst/>
            <a:ahLst/>
            <a:cxnLst/>
            <a:rect l="l" t="t" r="r" b="b"/>
            <a:pathLst>
              <a:path w="8674100" h="3784600">
                <a:moveTo>
                  <a:pt x="8673484" y="0"/>
                </a:moveTo>
                <a:lnTo>
                  <a:pt x="8673484" y="3642750"/>
                </a:lnTo>
                <a:lnTo>
                  <a:pt x="8666265" y="3687503"/>
                </a:lnTo>
                <a:lnTo>
                  <a:pt x="8646165" y="3726371"/>
                </a:lnTo>
                <a:lnTo>
                  <a:pt x="8615515" y="3757021"/>
                </a:lnTo>
                <a:lnTo>
                  <a:pt x="8576648" y="3777121"/>
                </a:lnTo>
                <a:lnTo>
                  <a:pt x="8531895" y="3784339"/>
                </a:lnTo>
                <a:lnTo>
                  <a:pt x="141589" y="3784339"/>
                </a:lnTo>
                <a:lnTo>
                  <a:pt x="96835" y="3777121"/>
                </a:lnTo>
                <a:lnTo>
                  <a:pt x="57968" y="3757021"/>
                </a:lnTo>
                <a:lnTo>
                  <a:pt x="27318" y="3726371"/>
                </a:lnTo>
                <a:lnTo>
                  <a:pt x="7218" y="3687503"/>
                </a:lnTo>
                <a:lnTo>
                  <a:pt x="0" y="3642750"/>
                </a:lnTo>
                <a:lnTo>
                  <a:pt x="0" y="0"/>
                </a:lnTo>
              </a:path>
            </a:pathLst>
          </a:custGeom>
          <a:ln w="26784">
            <a:solidFill>
              <a:srgbClr val="D91F41"/>
            </a:solidFill>
          </a:ln>
        </p:spPr>
        <p:txBody>
          <a:bodyPr wrap="square" lIns="0" tIns="0" rIns="0" bIns="0" rtlCol="0"/>
          <a:lstStyle/>
          <a:p>
            <a:endParaRPr dirty="0"/>
          </a:p>
        </p:txBody>
      </p:sp>
      <p:sp>
        <p:nvSpPr>
          <p:cNvPr id="3" name="TextBox 2"/>
          <p:cNvSpPr txBox="1"/>
          <p:nvPr userDrawn="1"/>
        </p:nvSpPr>
        <p:spPr>
          <a:xfrm>
            <a:off x="2678035" y="4498584"/>
            <a:ext cx="3770167" cy="2616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effectLst/>
                <a:latin typeface="+mn-lt"/>
                <a:ea typeface="+mn-ea"/>
                <a:cs typeface="+mn-cs"/>
              </a:rPr>
              <a:t>IT’S A BIG WORLD. LET’S PROTECT IT TOGETHER.</a:t>
            </a:r>
            <a:r>
              <a:rPr lang="en-US" sz="900" kern="1200" baseline="30000" dirty="0">
                <a:solidFill>
                  <a:schemeClr val="bg1"/>
                </a:solidFill>
                <a:effectLst/>
                <a:latin typeface="+mn-lt"/>
                <a:ea typeface="+mn-ea"/>
                <a:cs typeface="+mn-cs"/>
              </a:rPr>
              <a:t>TM</a:t>
            </a:r>
            <a:endParaRPr lang="en-US" sz="1100" kern="1200" baseline="30000" dirty="0">
              <a:solidFill>
                <a:schemeClr val="bg1"/>
              </a:solidFill>
              <a:effectLst/>
              <a:latin typeface="+mn-lt"/>
              <a:ea typeface="+mn-ea"/>
              <a:cs typeface="+mn-cs"/>
            </a:endParaRPr>
          </a:p>
        </p:txBody>
      </p:sp>
      <p:sp>
        <p:nvSpPr>
          <p:cNvPr id="15" name="Rounded Rectangle 14"/>
          <p:cNvSpPr/>
          <p:nvPr userDrawn="1"/>
        </p:nvSpPr>
        <p:spPr>
          <a:xfrm>
            <a:off x="226379" y="155523"/>
            <a:ext cx="8674100" cy="3963374"/>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60874" y="4033284"/>
            <a:ext cx="781240" cy="173367"/>
          </a:xfrm>
          <a:prstGeom prst="rect">
            <a:avLst/>
          </a:prstGeom>
        </p:spPr>
      </p:pic>
      <p:sp>
        <p:nvSpPr>
          <p:cNvPr id="13" name="object 6"/>
          <p:cNvSpPr/>
          <p:nvPr userDrawn="1"/>
        </p:nvSpPr>
        <p:spPr>
          <a:xfrm>
            <a:off x="4288382" y="3847609"/>
            <a:ext cx="549475" cy="580344"/>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
            <a:ext cx="9144000" cy="4724400"/>
          </a:xfrm>
          <a:prstGeom prst="rect">
            <a:avLst/>
          </a:prstGeom>
        </p:spPr>
      </p:pic>
      <p:sp>
        <p:nvSpPr>
          <p:cNvPr id="4" name="Title 1"/>
          <p:cNvSpPr>
            <a:spLocks noGrp="1"/>
          </p:cNvSpPr>
          <p:nvPr>
            <p:ph type="ctrTitle" hasCustomPrompt="1"/>
          </p:nvPr>
        </p:nvSpPr>
        <p:spPr>
          <a:xfrm>
            <a:off x="625876" y="653806"/>
            <a:ext cx="7923320" cy="670180"/>
          </a:xfrm>
        </p:spPr>
        <p:txBody>
          <a:bodyPr vert="horz" wrap="square" anchor="t" anchorCtr="0"/>
          <a:lstStyle>
            <a:lvl1pPr>
              <a:lnSpc>
                <a:spcPts val="4400"/>
              </a:lnSpc>
              <a:defRPr sz="4000" b="0" baseline="0">
                <a:solidFill>
                  <a:srgbClr val="D91F41"/>
                </a:solidFill>
              </a:defRPr>
            </a:lvl1pPr>
          </a:lstStyle>
          <a:p>
            <a:r>
              <a:rPr lang="en-US" dirty="0"/>
              <a:t>TITLE OF PRESENTATION: ARIAL 40 PT</a:t>
            </a:r>
          </a:p>
        </p:txBody>
      </p:sp>
      <p:sp>
        <p:nvSpPr>
          <p:cNvPr id="5" name="Subtitle 2"/>
          <p:cNvSpPr>
            <a:spLocks noGrp="1"/>
          </p:cNvSpPr>
          <p:nvPr>
            <p:ph type="subTitle" idx="1" hasCustomPrompt="1"/>
          </p:nvPr>
        </p:nvSpPr>
        <p:spPr>
          <a:xfrm>
            <a:off x="625875" y="2301380"/>
            <a:ext cx="7923321" cy="388838"/>
          </a:xfrm>
        </p:spPr>
        <p:txBody>
          <a:bodyPr vert="horz" wrap="square" anchor="t" anchorCtr="0"/>
          <a:lstStyle>
            <a:lvl1pPr marL="0" indent="0" algn="l">
              <a:buNone/>
              <a:defRPr sz="2000">
                <a:solidFill>
                  <a:srgbClr val="484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 Placeholder 2"/>
          <p:cNvSpPr>
            <a:spLocks noGrp="1"/>
          </p:cNvSpPr>
          <p:nvPr>
            <p:ph type="body" sz="quarter" idx="10" hasCustomPrompt="1"/>
          </p:nvPr>
        </p:nvSpPr>
        <p:spPr>
          <a:xfrm>
            <a:off x="625875" y="3129305"/>
            <a:ext cx="8305800" cy="216208"/>
          </a:xfrm>
        </p:spPr>
        <p:txBody>
          <a:bodyPr/>
          <a:lstStyle>
            <a:lvl1pPr marL="0" indent="0">
              <a:buNone/>
              <a:defRPr sz="1500" b="0" baseline="0">
                <a:solidFill>
                  <a:srgbClr val="484C4F"/>
                </a:solidFill>
              </a:defRPr>
            </a:lvl1pPr>
          </a:lstStyle>
          <a:p>
            <a:pPr lvl="0"/>
            <a:r>
              <a:rPr lang="en-US" dirty="0"/>
              <a:t>Click to add Date | Presenter | Job Title</a:t>
            </a:r>
          </a:p>
        </p:txBody>
      </p:sp>
      <p:sp>
        <p:nvSpPr>
          <p:cNvPr id="12" name="object 3"/>
          <p:cNvSpPr/>
          <p:nvPr userDrawn="1"/>
        </p:nvSpPr>
        <p:spPr>
          <a:xfrm>
            <a:off x="157553" y="365291"/>
            <a:ext cx="8674100" cy="3784600"/>
          </a:xfrm>
          <a:custGeom>
            <a:avLst/>
            <a:gdLst/>
            <a:ahLst/>
            <a:cxnLst/>
            <a:rect l="l" t="t" r="r" b="b"/>
            <a:pathLst>
              <a:path w="8674100" h="3784600">
                <a:moveTo>
                  <a:pt x="8673484" y="0"/>
                </a:moveTo>
                <a:lnTo>
                  <a:pt x="8673484" y="3642750"/>
                </a:lnTo>
                <a:lnTo>
                  <a:pt x="8666265" y="3687503"/>
                </a:lnTo>
                <a:lnTo>
                  <a:pt x="8646165" y="3726371"/>
                </a:lnTo>
                <a:lnTo>
                  <a:pt x="8615515" y="3757021"/>
                </a:lnTo>
                <a:lnTo>
                  <a:pt x="8576648" y="3777121"/>
                </a:lnTo>
                <a:lnTo>
                  <a:pt x="8531895" y="3784339"/>
                </a:lnTo>
                <a:lnTo>
                  <a:pt x="141589" y="3784339"/>
                </a:lnTo>
                <a:lnTo>
                  <a:pt x="96835" y="3777121"/>
                </a:lnTo>
                <a:lnTo>
                  <a:pt x="57968" y="3757021"/>
                </a:lnTo>
                <a:lnTo>
                  <a:pt x="27318" y="3726371"/>
                </a:lnTo>
                <a:lnTo>
                  <a:pt x="7218" y="3687503"/>
                </a:lnTo>
                <a:lnTo>
                  <a:pt x="0" y="3642750"/>
                </a:lnTo>
                <a:lnTo>
                  <a:pt x="0" y="0"/>
                </a:lnTo>
              </a:path>
            </a:pathLst>
          </a:custGeom>
          <a:ln w="26784">
            <a:solidFill>
              <a:srgbClr val="D91F41"/>
            </a:solidFill>
          </a:ln>
        </p:spPr>
        <p:txBody>
          <a:bodyPr wrap="square" lIns="0" tIns="0" rIns="0" bIns="0" rtlCol="0"/>
          <a:lstStyle/>
          <a:p>
            <a:endParaRPr dirty="0"/>
          </a:p>
        </p:txBody>
      </p:sp>
      <p:sp>
        <p:nvSpPr>
          <p:cNvPr id="3" name="TextBox 2"/>
          <p:cNvSpPr txBox="1"/>
          <p:nvPr userDrawn="1"/>
        </p:nvSpPr>
        <p:spPr>
          <a:xfrm>
            <a:off x="2686916" y="4529579"/>
            <a:ext cx="3770167" cy="2616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IT’S A BIG WORLD. </a:t>
            </a:r>
            <a:r>
              <a:rPr lang="en-US" sz="1100" kern="1200" dirty="0">
                <a:solidFill>
                  <a:srgbClr val="D91F41"/>
                </a:solidFill>
                <a:effectLst/>
                <a:latin typeface="+mn-lt"/>
                <a:ea typeface="+mn-ea"/>
                <a:cs typeface="+mn-cs"/>
              </a:rPr>
              <a:t>LET’S PROTECT IT TOGETHER.</a:t>
            </a:r>
            <a:r>
              <a:rPr lang="en-US" sz="900" kern="1200" baseline="30000" dirty="0">
                <a:solidFill>
                  <a:srgbClr val="D91F41"/>
                </a:solidFill>
                <a:effectLst/>
                <a:latin typeface="+mn-lt"/>
                <a:ea typeface="+mn-ea"/>
                <a:cs typeface="+mn-cs"/>
              </a:rPr>
              <a:t>TM</a:t>
            </a:r>
            <a:endParaRPr lang="en-US" sz="1100" kern="1200" baseline="30000" dirty="0">
              <a:solidFill>
                <a:srgbClr val="D91F41"/>
              </a:solidFill>
              <a:effectLst/>
              <a:latin typeface="+mn-lt"/>
              <a:ea typeface="+mn-ea"/>
              <a:cs typeface="+mn-cs"/>
            </a:endParaRPr>
          </a:p>
        </p:txBody>
      </p:sp>
      <p:sp>
        <p:nvSpPr>
          <p:cNvPr id="10" name="Rectangle 9"/>
          <p:cNvSpPr/>
          <p:nvPr userDrawn="1"/>
        </p:nvSpPr>
        <p:spPr>
          <a:xfrm>
            <a:off x="457199" y="4791189"/>
            <a:ext cx="6066000"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16" name="Rounded Rectangle 15"/>
          <p:cNvSpPr/>
          <p:nvPr userDrawn="1"/>
        </p:nvSpPr>
        <p:spPr>
          <a:xfrm>
            <a:off x="157553" y="172120"/>
            <a:ext cx="8674100" cy="3977771"/>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bject 4"/>
          <p:cNvSpPr/>
          <p:nvPr userDrawn="1"/>
        </p:nvSpPr>
        <p:spPr>
          <a:xfrm>
            <a:off x="4318275" y="3973664"/>
            <a:ext cx="538520" cy="527862"/>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2071925"/>
            <a:ext cx="8229600" cy="2522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78585" y="4767263"/>
            <a:ext cx="408213" cy="273844"/>
          </a:xfrm>
        </p:spPr>
        <p:txBody>
          <a:bodyPr/>
          <a:lstStyle/>
          <a:p>
            <a:fld id="{78565E0F-8A53-514A-ACAD-798A577A52BF}" type="slidenum">
              <a:rPr lang="en-US" smtClean="0"/>
              <a:pPr/>
              <a:t>‹#›</a:t>
            </a:fld>
            <a:endParaRPr lang="en-US" dirty="0"/>
          </a:p>
        </p:txBody>
      </p:sp>
      <p:cxnSp>
        <p:nvCxnSpPr>
          <p:cNvPr id="9" name="Straight Connector 8"/>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14"/>
          <p:cNvSpPr>
            <a:spLocks noGrp="1"/>
          </p:cNvSpPr>
          <p:nvPr>
            <p:ph sz="quarter" idx="13" hasCustomPrompt="1"/>
          </p:nvPr>
        </p:nvSpPr>
        <p:spPr>
          <a:xfrm>
            <a:off x="457200" y="1337311"/>
            <a:ext cx="8229600" cy="734615"/>
          </a:xfrm>
        </p:spPr>
        <p:txBody>
          <a:bodyPr/>
          <a:lstStyle>
            <a:lvl1pPr>
              <a:buNone/>
              <a:defRPr/>
            </a:lvl1pPr>
            <a:lvl2pPr>
              <a:buNone/>
              <a:defRPr/>
            </a:lvl2pPr>
            <a:lvl3pPr>
              <a:buNone/>
              <a:defRPr/>
            </a:lvl3pPr>
            <a:lvl4pPr>
              <a:buNone/>
              <a:defRPr/>
            </a:lvl4pPr>
            <a:lvl5pPr>
              <a:buNone/>
              <a:defRPr/>
            </a:lvl5pPr>
          </a:lstStyle>
          <a:p>
            <a:pPr lvl="0"/>
            <a:r>
              <a:rPr lang="en-US" dirty="0"/>
              <a:t>Click to edit introductory text</a:t>
            </a:r>
          </a:p>
        </p:txBody>
      </p:sp>
      <p:sp>
        <p:nvSpPr>
          <p:cNvPr id="5" name="Rectangle 4"/>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pic>
        <p:nvPicPr>
          <p:cNvPr id="10" name="Picture 9" descr="logo.png"/>
          <p:cNvPicPr>
            <a:picLocks noChangeAspect="1"/>
          </p:cNvPicPr>
          <p:nvPr userDrawn="1"/>
        </p:nvPicPr>
        <p:blipFill>
          <a:blip r:embed="rId2"/>
          <a:stretch>
            <a:fillRect/>
          </a:stretch>
        </p:blipFill>
        <p:spPr>
          <a:xfrm>
            <a:off x="457200" y="4747748"/>
            <a:ext cx="278218" cy="29335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8565E0F-8A53-514A-ACAD-798A577A52BF}" type="slidenum">
              <a:rPr lang="en-US" smtClean="0"/>
              <a:pPr/>
              <a:t>‹#›</a:t>
            </a:fld>
            <a:endParaRPr lang="en-US" dirty="0"/>
          </a:p>
        </p:txBody>
      </p:sp>
      <p:cxnSp>
        <p:nvCxnSpPr>
          <p:cNvPr id="14" name="Straight Connector 13"/>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8" name="Rounded Rectangle 7"/>
          <p:cNvSpPr/>
          <p:nvPr userDrawn="1"/>
        </p:nvSpPr>
        <p:spPr>
          <a:xfrm>
            <a:off x="286304" y="180036"/>
            <a:ext cx="8571392" cy="4473867"/>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logo.png"/>
          <p:cNvPicPr>
            <a:picLocks noChangeAspect="1"/>
          </p:cNvPicPr>
          <p:nvPr userDrawn="1"/>
        </p:nvPicPr>
        <p:blipFill>
          <a:blip r:embed="rId2"/>
          <a:stretch>
            <a:fillRect/>
          </a:stretch>
        </p:blipFill>
        <p:spPr>
          <a:xfrm>
            <a:off x="457200" y="4747748"/>
            <a:ext cx="278218" cy="29335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a:t>
            </a:r>
          </a:p>
        </p:txBody>
      </p:sp>
      <p:sp>
        <p:nvSpPr>
          <p:cNvPr id="6" name="Slide Number Placeholder 5"/>
          <p:cNvSpPr>
            <a:spLocks noGrp="1"/>
          </p:cNvSpPr>
          <p:nvPr>
            <p:ph type="sldNum" sz="quarter" idx="12"/>
          </p:nvPr>
        </p:nvSpPr>
        <p:spPr/>
        <p:txBody>
          <a:bodyPr/>
          <a:lstStyle/>
          <a:p>
            <a:fld id="{78565E0F-8A53-514A-ACAD-798A577A52BF}" type="slidenum">
              <a:rPr lang="en-US" smtClean="0"/>
              <a:pPr/>
              <a:t>‹#›</a:t>
            </a:fld>
            <a:endParaRPr lang="en-US" dirty="0"/>
          </a:p>
        </p:txBody>
      </p:sp>
      <p:cxnSp>
        <p:nvCxnSpPr>
          <p:cNvPr id="14" name="Straight Connector 13"/>
          <p:cNvCxnSpPr/>
          <p:nvPr userDrawn="1"/>
        </p:nvCxnSpPr>
        <p:spPr>
          <a:xfrm rot="5400000">
            <a:off x="716061" y="4904283"/>
            <a:ext cx="314657"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014984" y="4782312"/>
            <a:ext cx="5711725" cy="215444"/>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NFPA.ORG</a:t>
            </a:r>
            <a:r>
              <a:rPr kumimoji="0" lang="en-US" sz="800" b="0" i="0" u="none" strike="noStrike" kern="1200" cap="none" spc="0" normalizeH="0" baseline="0" noProof="0" dirty="0">
                <a:ln>
                  <a:noFill/>
                </a:ln>
                <a:solidFill>
                  <a:prstClr val="black"/>
                </a:solidFill>
                <a:effectLst/>
                <a:uLnTx/>
                <a:uFillTx/>
                <a:latin typeface="+mn-lt"/>
                <a:ea typeface="+mn-ea"/>
                <a:cs typeface="+mn-cs"/>
              </a:rPr>
              <a:t>  </a:t>
            </a:r>
            <a:r>
              <a:rPr kumimoji="0" lang="en-US" sz="800" b="0" i="0" u="none" strike="noStrike" kern="1200" cap="none" spc="0" normalizeH="0" baseline="0" noProof="0" dirty="0">
                <a:ln>
                  <a:noFill/>
                </a:ln>
                <a:solidFill>
                  <a:srgbClr val="898989"/>
                </a:solidFill>
                <a:effectLst/>
                <a:uLnTx/>
                <a:uFillTx/>
                <a:latin typeface="+mn-lt"/>
                <a:ea typeface="+mn-ea"/>
                <a:cs typeface="+mn-cs"/>
              </a:rPr>
              <a:t>|  © National Fire Protection Association.  All rights reserved.</a:t>
            </a:r>
          </a:p>
        </p:txBody>
      </p:sp>
      <p:sp>
        <p:nvSpPr>
          <p:cNvPr id="5" name="Chart Placeholder 4"/>
          <p:cNvSpPr>
            <a:spLocks noGrp="1"/>
          </p:cNvSpPr>
          <p:nvPr>
            <p:ph type="chart" sz="quarter" idx="13"/>
          </p:nvPr>
        </p:nvSpPr>
        <p:spPr>
          <a:xfrm>
            <a:off x="457200" y="2216052"/>
            <a:ext cx="8229600" cy="2312423"/>
          </a:xfrm>
        </p:spPr>
        <p:txBody>
          <a:bodyPr/>
          <a:lstStyle/>
          <a:p>
            <a:r>
              <a:rPr lang="en-US" dirty="0"/>
              <a:t>Click icon to add chart</a:t>
            </a:r>
          </a:p>
        </p:txBody>
      </p:sp>
      <p:sp>
        <p:nvSpPr>
          <p:cNvPr id="10" name="Content Placeholder 14"/>
          <p:cNvSpPr>
            <a:spLocks noGrp="1"/>
          </p:cNvSpPr>
          <p:nvPr>
            <p:ph sz="quarter" idx="14" hasCustomPrompt="1"/>
          </p:nvPr>
        </p:nvSpPr>
        <p:spPr>
          <a:xfrm>
            <a:off x="457200" y="1372034"/>
            <a:ext cx="8229600" cy="624904"/>
          </a:xfrm>
        </p:spPr>
        <p:txBody>
          <a:bodyPr/>
          <a:lstStyle>
            <a:lvl1pPr>
              <a:buNone/>
              <a:defRPr/>
            </a:lvl1pPr>
            <a:lvl2pPr>
              <a:buNone/>
              <a:defRPr/>
            </a:lvl2pPr>
            <a:lvl3pPr>
              <a:buNone/>
              <a:defRPr/>
            </a:lvl3pPr>
            <a:lvl4pPr>
              <a:buNone/>
              <a:defRPr/>
            </a:lvl4pPr>
            <a:lvl5pPr>
              <a:buNone/>
              <a:defRPr/>
            </a:lvl5pPr>
          </a:lstStyle>
          <a:p>
            <a:pPr lvl="0"/>
            <a:r>
              <a:rPr lang="en-US" dirty="0"/>
              <a:t>Click to edit introductory text</a:t>
            </a:r>
          </a:p>
        </p:txBody>
      </p:sp>
      <p:sp>
        <p:nvSpPr>
          <p:cNvPr id="11" name="Rounded Rectangle 10"/>
          <p:cNvSpPr/>
          <p:nvPr userDrawn="1"/>
        </p:nvSpPr>
        <p:spPr>
          <a:xfrm>
            <a:off x="235257" y="117987"/>
            <a:ext cx="8673484" cy="1075198"/>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logo.png"/>
          <p:cNvPicPr>
            <a:picLocks noChangeAspect="1"/>
          </p:cNvPicPr>
          <p:nvPr userDrawn="1"/>
        </p:nvPicPr>
        <p:blipFill>
          <a:blip r:embed="rId2"/>
          <a:stretch>
            <a:fillRect/>
          </a:stretch>
        </p:blipFill>
        <p:spPr>
          <a:xfrm>
            <a:off x="457200" y="4747748"/>
            <a:ext cx="278218" cy="29335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35162"/>
            <a:ext cx="8229600" cy="32594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4767263"/>
            <a:ext cx="6019800" cy="273844"/>
          </a:xfrm>
          <a:prstGeom prst="rect">
            <a:avLst/>
          </a:prstGeom>
        </p:spPr>
        <p:txBody>
          <a:bodyPr vert="horz" lIns="0" tIns="0" rIns="0" bIns="0" rtlCol="0" anchor="ctr"/>
          <a:lstStyle>
            <a:lvl1pPr algn="l">
              <a:defRPr sz="800">
                <a:solidFill>
                  <a:schemeClr val="tx1">
                    <a:tint val="75000"/>
                  </a:schemeClr>
                </a:solidFill>
              </a:defRPr>
            </a:lvl1pPr>
          </a:lstStyle>
          <a:p>
            <a:r>
              <a:rPr lang="en-US" b="1" dirty="0">
                <a:solidFill>
                  <a:schemeClr val="tx1"/>
                </a:solidFill>
              </a:rPr>
              <a:t>NFPA.ORG</a:t>
            </a:r>
            <a:r>
              <a:rPr lang="en-US" dirty="0"/>
              <a:t>  |  © National Fire Protection Association.  All rights reserved.</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0" bIns="45720" rtlCol="0" anchor="ctr"/>
          <a:lstStyle>
            <a:lvl1pPr algn="r">
              <a:defRPr sz="800">
                <a:solidFill>
                  <a:schemeClr val="tx1">
                    <a:tint val="75000"/>
                  </a:schemeClr>
                </a:solidFill>
              </a:defRPr>
            </a:lvl1pPr>
          </a:lstStyle>
          <a:p>
            <a:fld id="{78565E0F-8A53-514A-ACAD-798A577A52B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86" r:id="rId2"/>
    <p:sldLayoutId id="2147483687" r:id="rId3"/>
    <p:sldLayoutId id="2147483675" r:id="rId4"/>
    <p:sldLayoutId id="2147483676" r:id="rId5"/>
    <p:sldLayoutId id="2147483685" r:id="rId6"/>
    <p:sldLayoutId id="2147483650" r:id="rId7"/>
    <p:sldLayoutId id="2147483664" r:id="rId8"/>
    <p:sldLayoutId id="2147483684" r:id="rId9"/>
    <p:sldLayoutId id="2147483651" r:id="rId10"/>
    <p:sldLayoutId id="2147483682" r:id="rId11"/>
    <p:sldLayoutId id="2147483683" r:id="rId12"/>
    <p:sldLayoutId id="2147483660" r:id="rId13"/>
    <p:sldLayoutId id="2147483668" r:id="rId14"/>
    <p:sldLayoutId id="2147483669" r:id="rId15"/>
    <p:sldLayoutId id="2147483670" r:id="rId16"/>
    <p:sldLayoutId id="2147483671" r:id="rId17"/>
    <p:sldLayoutId id="2147483663" r:id="rId18"/>
    <p:sldLayoutId id="2147483677" r:id="rId19"/>
    <p:sldLayoutId id="2147483681" r:id="rId20"/>
    <p:sldLayoutId id="2147483652" r:id="rId21"/>
    <p:sldLayoutId id="2147483680" r:id="rId22"/>
    <p:sldLayoutId id="2147483665" r:id="rId23"/>
    <p:sldLayoutId id="2147483667" r:id="rId24"/>
    <p:sldLayoutId id="2147483679" r:id="rId25"/>
    <p:sldLayoutId id="2147483678" r:id="rId26"/>
    <p:sldLayoutId id="2147483674" r:id="rId27"/>
    <p:sldLayoutId id="2147483673" r:id="rId28"/>
  </p:sldLayoutIdLst>
  <p:hf hdr="0" ftr="0" dt="0"/>
  <p:txStyles>
    <p:titleStyle>
      <a:lvl1pPr algn="l" defTabSz="457200" rtl="0" eaLnBrk="1" latinLnBrk="0" hangingPunct="1">
        <a:spcBef>
          <a:spcPct val="0"/>
        </a:spcBef>
        <a:buNone/>
        <a:defRPr sz="3000" b="0" kern="1200">
          <a:solidFill>
            <a:srgbClr val="D91F4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fpa.org/ecosyste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26125"/>
          </a:xfrm>
        </p:spPr>
        <p:txBody>
          <a:bodyPr/>
          <a:lstStyle/>
          <a:p>
            <a:pPr algn="ctr"/>
            <a:r>
              <a:rPr lang="en-US" sz="2600" b="1" dirty="0"/>
              <a:t>WHAT IS THE FIRE &amp; LIFE SAFETY ECOSYSTEM?</a:t>
            </a:r>
          </a:p>
        </p:txBody>
      </p:sp>
      <p:sp>
        <p:nvSpPr>
          <p:cNvPr id="4" name="Slide Number Placeholder 3"/>
          <p:cNvSpPr>
            <a:spLocks noGrp="1"/>
          </p:cNvSpPr>
          <p:nvPr>
            <p:ph type="sldNum" sz="quarter" idx="11"/>
          </p:nvPr>
        </p:nvSpPr>
        <p:spPr/>
        <p:txBody>
          <a:bodyPr/>
          <a:lstStyle/>
          <a:p>
            <a:fld id="{78565E0F-8A53-514A-ACAD-798A577A52BF}" type="slidenum">
              <a:rPr lang="en-US" smtClean="0"/>
              <a:pPr/>
              <a:t>1</a:t>
            </a:fld>
            <a:endParaRPr lang="en-US" dirty="0"/>
          </a:p>
        </p:txBody>
      </p:sp>
      <p:sp>
        <p:nvSpPr>
          <p:cNvPr id="3" name="Content Placeholder 2"/>
          <p:cNvSpPr>
            <a:spLocks noGrp="1"/>
          </p:cNvSpPr>
          <p:nvPr>
            <p:ph idx="4294967295"/>
          </p:nvPr>
        </p:nvSpPr>
        <p:spPr>
          <a:xfrm>
            <a:off x="0" y="1335088"/>
            <a:ext cx="4049713" cy="3259137"/>
          </a:xfrm>
          <a:ln>
            <a:noFill/>
          </a:ln>
        </p:spPr>
        <p:txBody>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6" name="TextBox 5"/>
          <p:cNvSpPr txBox="1"/>
          <p:nvPr/>
        </p:nvSpPr>
        <p:spPr>
          <a:xfrm>
            <a:off x="4568066" y="1731074"/>
            <a:ext cx="3970267" cy="1512337"/>
          </a:xfrm>
          <a:prstGeom prst="rect">
            <a:avLst/>
          </a:prstGeom>
          <a:noFill/>
        </p:spPr>
        <p:txBody>
          <a:bodyPr wrap="square" rtlCol="0">
            <a:spAutoFit/>
          </a:bodyPr>
          <a:lstStyle/>
          <a:p>
            <a:pPr>
              <a:lnSpc>
                <a:spcPct val="112000"/>
              </a:lnSpc>
            </a:pPr>
            <a:r>
              <a:rPr lang="en-US" sz="2000" dirty="0"/>
              <a:t>The Fire &amp; Life Safety Ecosystem has</a:t>
            </a:r>
            <a:r>
              <a:rPr lang="en-US" sz="2000" dirty="0">
                <a:solidFill>
                  <a:schemeClr val="tx2"/>
                </a:solidFill>
              </a:rPr>
              <a:t> </a:t>
            </a:r>
            <a:r>
              <a:rPr lang="en-US" sz="2400" dirty="0">
                <a:solidFill>
                  <a:schemeClr val="accent1"/>
                </a:solidFill>
              </a:rPr>
              <a:t>8</a:t>
            </a:r>
            <a:r>
              <a:rPr lang="en-US" sz="2000" dirty="0"/>
              <a:t> </a:t>
            </a:r>
            <a:r>
              <a:rPr lang="en-US" sz="2000" dirty="0">
                <a:solidFill>
                  <a:schemeClr val="accent1"/>
                </a:solidFill>
              </a:rPr>
              <a:t>components;</a:t>
            </a:r>
            <a:r>
              <a:rPr lang="en-US" sz="2000" dirty="0"/>
              <a:t> each plays a critical role in protecting people and property.</a:t>
            </a:r>
          </a:p>
        </p:txBody>
      </p:sp>
      <p:pic>
        <p:nvPicPr>
          <p:cNvPr id="14" name="Picture 13">
            <a:extLst>
              <a:ext uri="{FF2B5EF4-FFF2-40B4-BE49-F238E27FC236}">
                <a16:creationId xmlns:a16="http://schemas.microsoft.com/office/drawing/2014/main" id="{2C050F1D-CA5C-4A83-A1AE-4050870B1EF0}"/>
              </a:ext>
            </a:extLst>
          </p:cNvPr>
          <p:cNvPicPr>
            <a:picLocks noChangeAspect="1"/>
          </p:cNvPicPr>
          <p:nvPr/>
        </p:nvPicPr>
        <p:blipFill>
          <a:blip r:embed="rId3"/>
          <a:stretch>
            <a:fillRect/>
          </a:stretch>
        </p:blipFill>
        <p:spPr>
          <a:xfrm>
            <a:off x="235962" y="924831"/>
            <a:ext cx="4004482" cy="3749704"/>
          </a:xfrm>
          <a:prstGeom prst="rect">
            <a:avLst/>
          </a:prstGeom>
        </p:spPr>
      </p:pic>
    </p:spTree>
    <p:extLst>
      <p:ext uri="{BB962C8B-B14F-4D97-AF65-F5344CB8AC3E}">
        <p14:creationId xmlns:p14="http://schemas.microsoft.com/office/powerpoint/2010/main" val="2219175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6" y="102394"/>
            <a:ext cx="8072431" cy="940022"/>
          </a:xfrm>
        </p:spPr>
        <p:txBody>
          <a:bodyPr/>
          <a:lstStyle/>
          <a:p>
            <a:r>
              <a:rPr lang="en-US" sz="2800" b="1" dirty="0"/>
              <a:t>INFORMED PUBLIC</a:t>
            </a:r>
          </a:p>
        </p:txBody>
      </p:sp>
      <p:sp>
        <p:nvSpPr>
          <p:cNvPr id="4" name="Slide Number Placeholder 3"/>
          <p:cNvSpPr>
            <a:spLocks noGrp="1"/>
          </p:cNvSpPr>
          <p:nvPr>
            <p:ph type="sldNum" sz="quarter" idx="11"/>
          </p:nvPr>
        </p:nvSpPr>
        <p:spPr/>
        <p:txBody>
          <a:bodyPr/>
          <a:lstStyle/>
          <a:p>
            <a:fld id="{78565E0F-8A53-514A-ACAD-798A577A52BF}" type="slidenum">
              <a:rPr lang="en-US" smtClean="0"/>
              <a:pPr/>
              <a:t>10</a:t>
            </a:fld>
            <a:endParaRPr lang="en-US" dirty="0"/>
          </a:p>
        </p:txBody>
      </p:sp>
      <p:sp>
        <p:nvSpPr>
          <p:cNvPr id="3" name="Content Placeholder 2"/>
          <p:cNvSpPr>
            <a:spLocks noGrp="1"/>
          </p:cNvSpPr>
          <p:nvPr>
            <p:ph idx="4294967295"/>
          </p:nvPr>
        </p:nvSpPr>
        <p:spPr>
          <a:xfrm>
            <a:off x="442506" y="2194559"/>
            <a:ext cx="2327275" cy="1333141"/>
          </a:xfrm>
        </p:spPr>
        <p:txBody>
          <a:bodyPr/>
          <a:lstStyle/>
          <a:p>
            <a:pPr marL="0" indent="0">
              <a:spcAft>
                <a:spcPts val="600"/>
              </a:spcAft>
              <a:buNone/>
            </a:pPr>
            <a:r>
              <a:rPr lang="en-US" sz="1600" b="1" dirty="0"/>
              <a:t>What is it?</a:t>
            </a:r>
          </a:p>
          <a:p>
            <a:pPr marL="0" lvl="1" indent="0">
              <a:lnSpc>
                <a:spcPct val="112000"/>
              </a:lnSpc>
              <a:buNone/>
            </a:pPr>
            <a:r>
              <a:rPr lang="en-US" sz="1400" dirty="0"/>
              <a:t>Raising awareness, providing resources, and educating the public about the dangers posed by fire, electrical, and related hazards.</a:t>
            </a:r>
          </a:p>
        </p:txBody>
      </p:sp>
      <p:sp>
        <p:nvSpPr>
          <p:cNvPr id="6" name="Content Placeholder 2">
            <a:extLst>
              <a:ext uri="{FF2B5EF4-FFF2-40B4-BE49-F238E27FC236}">
                <a16:creationId xmlns:a16="http://schemas.microsoft.com/office/drawing/2014/main" id="{3750A971-F721-439C-86ED-C79C86A6FCEE}"/>
              </a:ext>
            </a:extLst>
          </p:cNvPr>
          <p:cNvSpPr txBox="1">
            <a:spLocks/>
          </p:cNvSpPr>
          <p:nvPr/>
        </p:nvSpPr>
        <p:spPr>
          <a:xfrm>
            <a:off x="3200594" y="2194559"/>
            <a:ext cx="2531327" cy="143832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lvl="1" indent="0">
              <a:lnSpc>
                <a:spcPct val="112000"/>
              </a:lnSpc>
              <a:buNone/>
            </a:pPr>
            <a:r>
              <a:rPr lang="en-US" sz="1400" dirty="0"/>
              <a:t>When given tips and action steps to help address hazards, the public will likely make better, more informed decisions and take action to protect their home and personal safety.</a:t>
            </a:r>
          </a:p>
        </p:txBody>
      </p:sp>
      <p:cxnSp>
        <p:nvCxnSpPr>
          <p:cNvPr id="8" name="Straight Connector 7">
            <a:extLst>
              <a:ext uri="{FF2B5EF4-FFF2-40B4-BE49-F238E27FC236}">
                <a16:creationId xmlns:a16="http://schemas.microsoft.com/office/drawing/2014/main" id="{09FE8A73-0DEA-403F-8CDB-9FEA50CADFF2}"/>
              </a:ext>
            </a:extLst>
          </p:cNvPr>
          <p:cNvCxnSpPr/>
          <p:nvPr/>
        </p:nvCxnSpPr>
        <p:spPr>
          <a:xfrm>
            <a:off x="2988527" y="172625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2D85C5-54A9-49E7-9FE1-A1980F1EFA70}"/>
              </a:ext>
            </a:extLst>
          </p:cNvPr>
          <p:cNvCxnSpPr/>
          <p:nvPr/>
        </p:nvCxnSpPr>
        <p:spPr>
          <a:xfrm>
            <a:off x="5980383" y="172625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F54CFEE-C0E2-4C03-9705-F86C2E6FBC66}"/>
              </a:ext>
            </a:extLst>
          </p:cNvPr>
          <p:cNvPicPr>
            <a:picLocks noChangeAspect="1"/>
          </p:cNvPicPr>
          <p:nvPr/>
        </p:nvPicPr>
        <p:blipFill>
          <a:blip r:embed="rId3"/>
          <a:stretch>
            <a:fillRect/>
          </a:stretch>
        </p:blipFill>
        <p:spPr>
          <a:xfrm>
            <a:off x="117775" y="56674"/>
            <a:ext cx="2044000" cy="2044000"/>
          </a:xfrm>
          <a:prstGeom prst="rect">
            <a:avLst/>
          </a:prstGeom>
        </p:spPr>
      </p:pic>
    </p:spTree>
    <p:extLst>
      <p:ext uri="{BB962C8B-B14F-4D97-AF65-F5344CB8AC3E}">
        <p14:creationId xmlns:p14="http://schemas.microsoft.com/office/powerpoint/2010/main" val="161198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329183"/>
            <a:ext cx="8744521" cy="420625"/>
          </a:xfrm>
        </p:spPr>
        <p:txBody>
          <a:bodyPr/>
          <a:lstStyle/>
          <a:p>
            <a:r>
              <a:rPr lang="en-US" b="1" dirty="0"/>
              <a:t>CONCLUSION</a:t>
            </a:r>
          </a:p>
        </p:txBody>
      </p:sp>
      <p:sp>
        <p:nvSpPr>
          <p:cNvPr id="4" name="Slide Number Placeholder 3"/>
          <p:cNvSpPr>
            <a:spLocks noGrp="1"/>
          </p:cNvSpPr>
          <p:nvPr>
            <p:ph type="sldNum" sz="quarter" idx="11"/>
          </p:nvPr>
        </p:nvSpPr>
        <p:spPr>
          <a:xfrm>
            <a:off x="6661843" y="4869656"/>
            <a:ext cx="2133600" cy="273844"/>
          </a:xfrm>
        </p:spPr>
        <p:txBody>
          <a:bodyPr/>
          <a:lstStyle/>
          <a:p>
            <a:fld id="{78565E0F-8A53-514A-ACAD-798A577A52BF}" type="slidenum">
              <a:rPr lang="en-US" smtClean="0"/>
              <a:pPr/>
              <a:t>11</a:t>
            </a:fld>
            <a:endParaRPr lang="en-US" dirty="0"/>
          </a:p>
        </p:txBody>
      </p:sp>
      <p:sp>
        <p:nvSpPr>
          <p:cNvPr id="3" name="Content Placeholder 2"/>
          <p:cNvSpPr>
            <a:spLocks noGrp="1"/>
          </p:cNvSpPr>
          <p:nvPr>
            <p:ph idx="4294967295"/>
          </p:nvPr>
        </p:nvSpPr>
        <p:spPr>
          <a:xfrm>
            <a:off x="83632" y="749808"/>
            <a:ext cx="4488368" cy="3725154"/>
          </a:xfrm>
        </p:spPr>
        <p:txBody>
          <a:bodyPr/>
          <a:lstStyle/>
          <a:p>
            <a:pPr marL="0" indent="0">
              <a:buNone/>
            </a:pPr>
            <a:endParaRPr lang="en-US" sz="1600" b="1" dirty="0"/>
          </a:p>
          <a:p>
            <a:r>
              <a:rPr lang="en-US" sz="1600" dirty="0"/>
              <a:t>Fire and life safety is everyone’s business; it impacts us all. </a:t>
            </a:r>
          </a:p>
          <a:p>
            <a:pPr marL="0" indent="0">
              <a:buNone/>
            </a:pPr>
            <a:endParaRPr lang="en-US" sz="1600" dirty="0"/>
          </a:p>
          <a:p>
            <a:r>
              <a:rPr lang="en-US" sz="1600" dirty="0"/>
              <a:t>There is no single answer to safety. </a:t>
            </a:r>
          </a:p>
          <a:p>
            <a:pPr marL="0" indent="0">
              <a:buNone/>
            </a:pPr>
            <a:endParaRPr lang="en-US" sz="1600" dirty="0"/>
          </a:p>
          <a:p>
            <a:r>
              <a:rPr lang="en-US" sz="1600" dirty="0"/>
              <a:t>We may not be able to prevent every tragedy from occurring, but by working together, recommitting to and promoting prevention, protection and education, we can further our fire and life safety work to help save lives and reduce loss. </a:t>
            </a:r>
          </a:p>
        </p:txBody>
      </p:sp>
      <p:pic>
        <p:nvPicPr>
          <p:cNvPr id="10" name="Picture 9">
            <a:extLst>
              <a:ext uri="{FF2B5EF4-FFF2-40B4-BE49-F238E27FC236}">
                <a16:creationId xmlns:a16="http://schemas.microsoft.com/office/drawing/2014/main" id="{B7424F28-33C4-4610-8DB3-04EAED25877F}"/>
              </a:ext>
            </a:extLst>
          </p:cNvPr>
          <p:cNvPicPr>
            <a:picLocks noChangeAspect="1"/>
          </p:cNvPicPr>
          <p:nvPr/>
        </p:nvPicPr>
        <p:blipFill>
          <a:blip r:embed="rId3"/>
          <a:stretch>
            <a:fillRect/>
          </a:stretch>
        </p:blipFill>
        <p:spPr>
          <a:xfrm>
            <a:off x="4724768" y="314445"/>
            <a:ext cx="4355232" cy="4119848"/>
          </a:xfrm>
          <a:prstGeom prst="rect">
            <a:avLst/>
          </a:prstGeom>
        </p:spPr>
      </p:pic>
    </p:spTree>
    <p:extLst>
      <p:ext uri="{BB962C8B-B14F-4D97-AF65-F5344CB8AC3E}">
        <p14:creationId xmlns:p14="http://schemas.microsoft.com/office/powerpoint/2010/main" val="11217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C14D-A9DD-6E4A-BEF5-92A17A8F8D79}"/>
              </a:ext>
            </a:extLst>
          </p:cNvPr>
          <p:cNvSpPr>
            <a:spLocks noGrp="1"/>
          </p:cNvSpPr>
          <p:nvPr>
            <p:ph type="title"/>
          </p:nvPr>
        </p:nvSpPr>
        <p:spPr>
          <a:xfrm>
            <a:off x="457200" y="4306824"/>
            <a:ext cx="8229600" cy="1124712"/>
          </a:xfrm>
        </p:spPr>
        <p:txBody>
          <a:bodyPr/>
          <a:lstStyle/>
          <a:p>
            <a:pPr algn="ctr"/>
            <a:r>
              <a:rPr lang="en-US" sz="2400" dirty="0"/>
              <a:t>For more information:</a:t>
            </a:r>
            <a:br>
              <a:rPr lang="en-US" sz="2400" dirty="0"/>
            </a:br>
            <a:r>
              <a:rPr lang="en-US" sz="2400" dirty="0">
                <a:hlinkClick r:id="rId3"/>
              </a:rPr>
              <a:t>nfpa.org/ecosystem</a:t>
            </a:r>
            <a:br>
              <a:rPr lang="en-US" sz="2400" dirty="0"/>
            </a:br>
            <a:endParaRPr lang="en-US" sz="2400" dirty="0"/>
          </a:p>
        </p:txBody>
      </p:sp>
      <p:sp>
        <p:nvSpPr>
          <p:cNvPr id="3" name="Slide Number Placeholder 2">
            <a:extLst>
              <a:ext uri="{FF2B5EF4-FFF2-40B4-BE49-F238E27FC236}">
                <a16:creationId xmlns:a16="http://schemas.microsoft.com/office/drawing/2014/main" id="{6ABE0691-0473-3F46-A250-606FCA377F17}"/>
              </a:ext>
            </a:extLst>
          </p:cNvPr>
          <p:cNvSpPr>
            <a:spLocks noGrp="1"/>
          </p:cNvSpPr>
          <p:nvPr>
            <p:ph type="sldNum" sz="quarter" idx="11"/>
          </p:nvPr>
        </p:nvSpPr>
        <p:spPr/>
        <p:txBody>
          <a:bodyPr/>
          <a:lstStyle/>
          <a:p>
            <a:fld id="{78565E0F-8A53-514A-ACAD-798A577A52BF}" type="slidenum">
              <a:rPr lang="en-US" smtClean="0"/>
              <a:pPr/>
              <a:t>12</a:t>
            </a:fld>
            <a:endParaRPr lang="en-US" dirty="0"/>
          </a:p>
        </p:txBody>
      </p:sp>
      <p:pic>
        <p:nvPicPr>
          <p:cNvPr id="6" name="Picture 5">
            <a:extLst>
              <a:ext uri="{FF2B5EF4-FFF2-40B4-BE49-F238E27FC236}">
                <a16:creationId xmlns:a16="http://schemas.microsoft.com/office/drawing/2014/main" id="{DE6954A5-0475-467B-A9A1-9D5A336AA710}"/>
              </a:ext>
            </a:extLst>
          </p:cNvPr>
          <p:cNvPicPr>
            <a:picLocks noChangeAspect="1"/>
          </p:cNvPicPr>
          <p:nvPr/>
        </p:nvPicPr>
        <p:blipFill>
          <a:blip r:embed="rId4"/>
          <a:stretch>
            <a:fillRect/>
          </a:stretch>
        </p:blipFill>
        <p:spPr>
          <a:xfrm>
            <a:off x="2255778" y="0"/>
            <a:ext cx="4632444" cy="4384724"/>
          </a:xfrm>
          <a:prstGeom prst="rect">
            <a:avLst/>
          </a:prstGeom>
        </p:spPr>
      </p:pic>
    </p:spTree>
    <p:extLst>
      <p:ext uri="{BB962C8B-B14F-4D97-AF65-F5344CB8AC3E}">
        <p14:creationId xmlns:p14="http://schemas.microsoft.com/office/powerpoint/2010/main" val="113781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7" y="507403"/>
            <a:ext cx="8329613" cy="873341"/>
          </a:xfrm>
        </p:spPr>
        <p:txBody>
          <a:bodyPr/>
          <a:lstStyle/>
          <a:p>
            <a:r>
              <a:rPr lang="en-US" b="1" dirty="0"/>
              <a:t>YOUR ROLE IN THE FIRE &amp; LIFE SAFETY ECOSYSTEM</a:t>
            </a:r>
          </a:p>
        </p:txBody>
      </p:sp>
      <p:sp>
        <p:nvSpPr>
          <p:cNvPr id="4" name="Slide Number Placeholder 3"/>
          <p:cNvSpPr>
            <a:spLocks noGrp="1"/>
          </p:cNvSpPr>
          <p:nvPr>
            <p:ph type="sldNum" sz="quarter" idx="11"/>
          </p:nvPr>
        </p:nvSpPr>
        <p:spPr/>
        <p:txBody>
          <a:bodyPr/>
          <a:lstStyle/>
          <a:p>
            <a:fld id="{78565E0F-8A53-514A-ACAD-798A577A52BF}" type="slidenum">
              <a:rPr lang="en-US" smtClean="0"/>
              <a:pPr/>
              <a:t>2</a:t>
            </a:fld>
            <a:endParaRPr lang="en-US" dirty="0"/>
          </a:p>
        </p:txBody>
      </p:sp>
      <p:sp>
        <p:nvSpPr>
          <p:cNvPr id="3" name="Content Placeholder 2"/>
          <p:cNvSpPr>
            <a:spLocks noGrp="1"/>
          </p:cNvSpPr>
          <p:nvPr>
            <p:ph idx="4294967295"/>
          </p:nvPr>
        </p:nvSpPr>
        <p:spPr>
          <a:xfrm>
            <a:off x="357187" y="1194396"/>
            <a:ext cx="8229600" cy="3441700"/>
          </a:xfrm>
        </p:spPr>
        <p:txBody>
          <a:bodyPr/>
          <a:lstStyle/>
          <a:p>
            <a:pPr marL="0" indent="0">
              <a:lnSpc>
                <a:spcPct val="112000"/>
              </a:lnSpc>
              <a:buNone/>
            </a:pPr>
            <a:endParaRPr lang="en-US" sz="1100" dirty="0"/>
          </a:p>
          <a:p>
            <a:pPr marL="0" indent="0">
              <a:buNone/>
            </a:pPr>
            <a:endParaRPr lang="en-US" dirty="0"/>
          </a:p>
          <a:p>
            <a:pPr marL="0" indent="0">
              <a:buNone/>
            </a:pPr>
            <a:r>
              <a:rPr lang="en-US" dirty="0"/>
              <a:t>Safety is everyone’s responsibility. Your role can and will impact safety. </a:t>
            </a:r>
          </a:p>
          <a:p>
            <a:pPr marL="0" indent="0">
              <a:buNone/>
            </a:pPr>
            <a:endParaRPr lang="en-US" dirty="0"/>
          </a:p>
          <a:p>
            <a:pPr marL="0" indent="0">
              <a:buNone/>
            </a:pPr>
            <a:r>
              <a:rPr lang="en-US" dirty="0"/>
              <a:t>Do you know your role? </a:t>
            </a:r>
          </a:p>
          <a:p>
            <a:pPr marL="0" indent="0">
              <a:buNone/>
            </a:pPr>
            <a:endParaRPr lang="en-US" dirty="0"/>
          </a:p>
          <a:p>
            <a:pPr marL="0" indent="0">
              <a:buNone/>
            </a:pPr>
            <a:r>
              <a:rPr lang="en-US" dirty="0"/>
              <a:t>What part do you play in the Fire &amp; Life Safety Ecosystem?</a:t>
            </a:r>
          </a:p>
          <a:p>
            <a:pPr marL="0" indent="0">
              <a:buNone/>
            </a:pPr>
            <a:endParaRPr lang="en-US" dirty="0"/>
          </a:p>
          <a:p>
            <a:pPr marL="0" indent="0">
              <a:buNone/>
            </a:pPr>
            <a:endParaRPr lang="en-US" sz="1400" b="1" dirty="0"/>
          </a:p>
        </p:txBody>
      </p:sp>
    </p:spTree>
    <p:extLst>
      <p:ext uri="{BB962C8B-B14F-4D97-AF65-F5344CB8AC3E}">
        <p14:creationId xmlns:p14="http://schemas.microsoft.com/office/powerpoint/2010/main" val="266658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426" y="706439"/>
            <a:ext cx="7727065" cy="430887"/>
          </a:xfrm>
        </p:spPr>
        <p:txBody>
          <a:bodyPr wrap="square">
            <a:spAutoFit/>
          </a:bodyPr>
          <a:lstStyle/>
          <a:p>
            <a:r>
              <a:rPr lang="en-US" sz="2800" b="1" dirty="0"/>
              <a:t>GOVERNMENT RESPONSIBILITY</a:t>
            </a:r>
          </a:p>
        </p:txBody>
      </p:sp>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565E0F-8A53-514A-ACAD-798A577A52BF}" type="slidenum">
              <a:rPr kumimoji="0" lang="en-US" sz="8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Content Placeholder 2"/>
          <p:cNvSpPr>
            <a:spLocks noGrp="1"/>
          </p:cNvSpPr>
          <p:nvPr>
            <p:ph idx="4294967295"/>
          </p:nvPr>
        </p:nvSpPr>
        <p:spPr>
          <a:xfrm>
            <a:off x="655485" y="2066544"/>
            <a:ext cx="2182813" cy="2130552"/>
          </a:xfrm>
        </p:spPr>
        <p:txBody>
          <a:bodyPr/>
          <a:lstStyle/>
          <a:p>
            <a:pPr marL="0" indent="0">
              <a:spcAft>
                <a:spcPts val="600"/>
              </a:spcAft>
              <a:buNone/>
            </a:pPr>
            <a:r>
              <a:rPr lang="en-US" sz="1600" b="1" dirty="0"/>
              <a:t>What is it?</a:t>
            </a:r>
          </a:p>
          <a:p>
            <a:pPr marL="0" lvl="1" indent="0">
              <a:buNone/>
            </a:pPr>
            <a:r>
              <a:rPr lang="en-US" sz="1400" dirty="0"/>
              <a:t>Maintaining an effective policy and regulatory environment supporting fire, electrical, building and life safety.</a:t>
            </a:r>
          </a:p>
          <a:p>
            <a:pPr marL="0" indent="0">
              <a:buNone/>
            </a:pPr>
            <a:endParaRPr lang="en-US" sz="1800" dirty="0"/>
          </a:p>
        </p:txBody>
      </p:sp>
      <p:sp>
        <p:nvSpPr>
          <p:cNvPr id="6" name="Content Placeholder 2">
            <a:extLst>
              <a:ext uri="{FF2B5EF4-FFF2-40B4-BE49-F238E27FC236}">
                <a16:creationId xmlns:a16="http://schemas.microsoft.com/office/drawing/2014/main" id="{73E7B96E-FF6E-413F-8B78-611D7704551E}"/>
              </a:ext>
            </a:extLst>
          </p:cNvPr>
          <p:cNvSpPr txBox="1">
            <a:spLocks/>
          </p:cNvSpPr>
          <p:nvPr/>
        </p:nvSpPr>
        <p:spPr>
          <a:xfrm>
            <a:off x="3367873" y="2066544"/>
            <a:ext cx="2727943" cy="2060612"/>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Why </a:t>
            </a:r>
            <a:r>
              <a:rPr lang="en-US" sz="1600" b="1" dirty="0">
                <a:solidFill>
                  <a:srgbClr val="000000"/>
                </a:solidFill>
                <a:latin typeface="Arial"/>
              </a:rPr>
              <a:t>is it</a:t>
            </a:r>
            <a:r>
              <a:rPr kumimoji="0" lang="en-US" sz="1600" b="1" i="0" u="none" strike="noStrike" kern="1200" cap="none" spc="0" normalizeH="0" baseline="0" noProof="0" dirty="0">
                <a:ln>
                  <a:noFill/>
                </a:ln>
                <a:solidFill>
                  <a:srgbClr val="000000"/>
                </a:solidFill>
                <a:effectLst/>
                <a:uLnTx/>
                <a:uFillTx/>
                <a:latin typeface="Arial"/>
                <a:ea typeface="+mn-ea"/>
                <a:cs typeface="+mn-cs"/>
              </a:rPr>
              <a:t> important?</a:t>
            </a:r>
          </a:p>
          <a:p>
            <a:pPr marL="0" lvl="1" indent="0">
              <a:buNone/>
            </a:pPr>
            <a:r>
              <a:rPr lang="en-US" sz="1400" dirty="0"/>
              <a:t>Recent polling shows people feel the government should be held accountable for ensuring safety requirements are up-to-date for their constituents. They assume it is currently happening, but in many cases, we know it doesn’t take place.</a:t>
            </a:r>
          </a:p>
          <a:p>
            <a:pPr marL="0" lvl="1" indent="0">
              <a:buNone/>
            </a:pPr>
            <a:endParaRPr lang="en-US" sz="1400" dirty="0">
              <a:solidFill>
                <a:srgbClr val="565A5C"/>
              </a:solidFill>
            </a:endParaRPr>
          </a:p>
          <a:p>
            <a:pPr marL="0" lvl="1" indent="0">
              <a:buNone/>
            </a:pPr>
            <a:endParaRPr lang="en-US" sz="1400" dirty="0">
              <a:solidFill>
                <a:srgbClr val="565A5C"/>
              </a:solidFill>
            </a:endParaRPr>
          </a:p>
          <a:p>
            <a:pPr marL="0" lvl="1" indent="0">
              <a:buNone/>
            </a:pPr>
            <a:endParaRPr lang="en-US" sz="1400" dirty="0">
              <a:solidFill>
                <a:srgbClr val="565A5C"/>
              </a:solidFill>
            </a:endParaRPr>
          </a:p>
          <a:p>
            <a:pPr marL="0" lvl="1" indent="0">
              <a:buNone/>
            </a:pPr>
            <a:endParaRPr lang="en-US" sz="1400" dirty="0">
              <a:solidFill>
                <a:srgbClr val="565A5C"/>
              </a:solidFill>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582C2F5E-80CD-4AA5-AA71-6DB37D0A70A7}"/>
              </a:ext>
            </a:extLst>
          </p:cNvPr>
          <p:cNvCxnSpPr/>
          <p:nvPr/>
        </p:nvCxnSpPr>
        <p:spPr>
          <a:xfrm>
            <a:off x="2865475" y="191658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1094518-824A-4D3C-90F0-2EB5C9FDA647}"/>
              </a:ext>
            </a:extLst>
          </p:cNvPr>
          <p:cNvCxnSpPr/>
          <p:nvPr/>
        </p:nvCxnSpPr>
        <p:spPr>
          <a:xfrm>
            <a:off x="6084460" y="191658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A04C9E0-5D42-4827-A070-0A67E60B06A3}"/>
              </a:ext>
            </a:extLst>
          </p:cNvPr>
          <p:cNvPicPr>
            <a:picLocks noChangeAspect="1"/>
          </p:cNvPicPr>
          <p:nvPr/>
        </p:nvPicPr>
        <p:blipFill>
          <a:blip r:embed="rId3"/>
          <a:stretch>
            <a:fillRect/>
          </a:stretch>
        </p:blipFill>
        <p:spPr>
          <a:xfrm>
            <a:off x="301752" y="30496"/>
            <a:ext cx="1851370" cy="1851370"/>
          </a:xfrm>
          <a:prstGeom prst="rect">
            <a:avLst/>
          </a:prstGeom>
        </p:spPr>
      </p:pic>
    </p:spTree>
    <p:extLst>
      <p:ext uri="{BB962C8B-B14F-4D97-AF65-F5344CB8AC3E}">
        <p14:creationId xmlns:p14="http://schemas.microsoft.com/office/powerpoint/2010/main" val="413002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296" y="547200"/>
            <a:ext cx="7830963" cy="857250"/>
          </a:xfrm>
        </p:spPr>
        <p:txBody>
          <a:bodyPr wrap="square">
            <a:spAutoFit/>
          </a:bodyPr>
          <a:lstStyle/>
          <a:p>
            <a:r>
              <a:rPr lang="en-US" sz="2800" b="1" dirty="0"/>
              <a:t>DEVELOPMENT AND USE OF </a:t>
            </a:r>
            <a:br>
              <a:rPr lang="en-US" sz="2800" b="1" dirty="0"/>
            </a:br>
            <a:r>
              <a:rPr lang="en-US" sz="2800" b="1" dirty="0"/>
              <a:t>CURRENT CODES</a:t>
            </a:r>
          </a:p>
        </p:txBody>
      </p:sp>
      <p:sp>
        <p:nvSpPr>
          <p:cNvPr id="4" name="Slide Number Placeholder 3"/>
          <p:cNvSpPr>
            <a:spLocks noGrp="1"/>
          </p:cNvSpPr>
          <p:nvPr>
            <p:ph type="sldNum" sz="quarter" idx="11"/>
          </p:nvPr>
        </p:nvSpPr>
        <p:spPr/>
        <p:txBody>
          <a:bodyPr/>
          <a:lstStyle/>
          <a:p>
            <a:fld id="{78565E0F-8A53-514A-ACAD-798A577A52BF}" type="slidenum">
              <a:rPr lang="en-US" smtClean="0"/>
              <a:pPr/>
              <a:t>4</a:t>
            </a:fld>
            <a:endParaRPr lang="en-US" dirty="0"/>
          </a:p>
        </p:txBody>
      </p:sp>
      <p:sp>
        <p:nvSpPr>
          <p:cNvPr id="3" name="Content Placeholder 2"/>
          <p:cNvSpPr>
            <a:spLocks noGrp="1"/>
          </p:cNvSpPr>
          <p:nvPr>
            <p:ph idx="4294967295"/>
          </p:nvPr>
        </p:nvSpPr>
        <p:spPr>
          <a:xfrm>
            <a:off x="404268" y="2167128"/>
            <a:ext cx="2182813" cy="3049866"/>
          </a:xfrm>
        </p:spPr>
        <p:txBody>
          <a:bodyPr/>
          <a:lstStyle/>
          <a:p>
            <a:pPr marL="0" indent="0">
              <a:spcAft>
                <a:spcPts val="600"/>
              </a:spcAft>
              <a:buNone/>
            </a:pPr>
            <a:r>
              <a:rPr lang="en-US" sz="1600" b="1" dirty="0"/>
              <a:t>What is it?</a:t>
            </a:r>
          </a:p>
          <a:p>
            <a:pPr marL="0" lvl="1" indent="0">
              <a:buNone/>
            </a:pPr>
            <a:r>
              <a:rPr lang="en-US" sz="1400" dirty="0"/>
              <a:t>Using the latest codes and standards developed by experts from across the world to establish minimum levels of safety to protect people and property.</a:t>
            </a:r>
          </a:p>
        </p:txBody>
      </p:sp>
      <p:sp>
        <p:nvSpPr>
          <p:cNvPr id="6" name="Content Placeholder 2">
            <a:extLst>
              <a:ext uri="{FF2B5EF4-FFF2-40B4-BE49-F238E27FC236}">
                <a16:creationId xmlns:a16="http://schemas.microsoft.com/office/drawing/2014/main" id="{73E7B96E-FF6E-413F-8B78-611D7704551E}"/>
              </a:ext>
            </a:extLst>
          </p:cNvPr>
          <p:cNvSpPr txBox="1">
            <a:spLocks/>
          </p:cNvSpPr>
          <p:nvPr/>
        </p:nvSpPr>
        <p:spPr>
          <a:xfrm>
            <a:off x="3078123" y="2167128"/>
            <a:ext cx="2727943" cy="217009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endParaRPr lang="en-US" sz="1400" dirty="0">
              <a:solidFill>
                <a:schemeClr val="tx2"/>
              </a:solidFill>
            </a:endParaRPr>
          </a:p>
          <a:p>
            <a:pPr marL="0" lvl="1" indent="0">
              <a:buNone/>
            </a:pPr>
            <a:r>
              <a:rPr lang="en-US" sz="1400" dirty="0"/>
              <a:t>As technology changes, safety advocates are constantly assessing the risks we face in our homes, workplaces, and other buildings, as well as behaviors and actions that can create new hazards. Codes and standards are updated to reflect this changing world.</a:t>
            </a:r>
          </a:p>
          <a:p>
            <a:pPr marL="0" lvl="1" indent="0">
              <a:buNone/>
            </a:pPr>
            <a:endParaRPr lang="en-US" sz="1200" dirty="0">
              <a:solidFill>
                <a:schemeClr val="tx2"/>
              </a:solidFill>
            </a:endParaRPr>
          </a:p>
          <a:p>
            <a:endParaRPr lang="en-US" sz="1800" dirty="0"/>
          </a:p>
        </p:txBody>
      </p:sp>
      <p:cxnSp>
        <p:nvCxnSpPr>
          <p:cNvPr id="8" name="Straight Connector 7">
            <a:extLst>
              <a:ext uri="{FF2B5EF4-FFF2-40B4-BE49-F238E27FC236}">
                <a16:creationId xmlns:a16="http://schemas.microsoft.com/office/drawing/2014/main" id="{582C2F5E-80CD-4AA5-AA71-6DB37D0A70A7}"/>
              </a:ext>
            </a:extLst>
          </p:cNvPr>
          <p:cNvCxnSpPr/>
          <p:nvPr/>
        </p:nvCxnSpPr>
        <p:spPr>
          <a:xfrm>
            <a:off x="2865475" y="191658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1094518-824A-4D3C-90F0-2EB5C9FDA647}"/>
              </a:ext>
            </a:extLst>
          </p:cNvPr>
          <p:cNvCxnSpPr/>
          <p:nvPr/>
        </p:nvCxnSpPr>
        <p:spPr>
          <a:xfrm>
            <a:off x="6084460" y="191658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990B983-3E10-4CE3-898F-B37F2D3DDBFE}"/>
              </a:ext>
            </a:extLst>
          </p:cNvPr>
          <p:cNvPicPr>
            <a:picLocks noChangeAspect="1"/>
          </p:cNvPicPr>
          <p:nvPr/>
        </p:nvPicPr>
        <p:blipFill>
          <a:blip r:embed="rId3"/>
          <a:stretch>
            <a:fillRect/>
          </a:stretch>
        </p:blipFill>
        <p:spPr>
          <a:xfrm>
            <a:off x="157380" y="95500"/>
            <a:ext cx="1821082" cy="1821082"/>
          </a:xfrm>
          <a:prstGeom prst="rect">
            <a:avLst/>
          </a:prstGeom>
        </p:spPr>
      </p:pic>
    </p:spTree>
    <p:extLst>
      <p:ext uri="{BB962C8B-B14F-4D97-AF65-F5344CB8AC3E}">
        <p14:creationId xmlns:p14="http://schemas.microsoft.com/office/powerpoint/2010/main" val="834177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975" y="102393"/>
            <a:ext cx="8090805" cy="949167"/>
          </a:xfrm>
        </p:spPr>
        <p:txBody>
          <a:bodyPr/>
          <a:lstStyle/>
          <a:p>
            <a:r>
              <a:rPr lang="en-US" b="1" dirty="0"/>
              <a:t>REFERENCED STANDARDS</a:t>
            </a:r>
          </a:p>
        </p:txBody>
      </p:sp>
      <p:sp>
        <p:nvSpPr>
          <p:cNvPr id="4" name="Slide Number Placeholder 3"/>
          <p:cNvSpPr>
            <a:spLocks noGrp="1"/>
          </p:cNvSpPr>
          <p:nvPr>
            <p:ph type="sldNum" sz="quarter" idx="11"/>
          </p:nvPr>
        </p:nvSpPr>
        <p:spPr/>
        <p:txBody>
          <a:bodyPr/>
          <a:lstStyle/>
          <a:p>
            <a:fld id="{78565E0F-8A53-514A-ACAD-798A577A52BF}" type="slidenum">
              <a:rPr lang="en-US" smtClean="0"/>
              <a:pPr/>
              <a:t>5</a:t>
            </a:fld>
            <a:endParaRPr lang="en-US" dirty="0"/>
          </a:p>
        </p:txBody>
      </p:sp>
      <p:sp>
        <p:nvSpPr>
          <p:cNvPr id="3" name="Content Placeholder 2"/>
          <p:cNvSpPr>
            <a:spLocks noGrp="1"/>
          </p:cNvSpPr>
          <p:nvPr>
            <p:ph idx="4294967295"/>
          </p:nvPr>
        </p:nvSpPr>
        <p:spPr>
          <a:xfrm>
            <a:off x="531270" y="2057400"/>
            <a:ext cx="2055813" cy="3098347"/>
          </a:xfrm>
        </p:spPr>
        <p:txBody>
          <a:bodyPr/>
          <a:lstStyle/>
          <a:p>
            <a:pPr marL="0" indent="0">
              <a:spcAft>
                <a:spcPts val="600"/>
              </a:spcAft>
              <a:buNone/>
            </a:pPr>
            <a:r>
              <a:rPr lang="en-US" sz="1600" b="1" dirty="0"/>
              <a:t>What is it?</a:t>
            </a:r>
          </a:p>
          <a:p>
            <a:pPr marL="0" lvl="1" indent="0">
              <a:lnSpc>
                <a:spcPct val="112000"/>
              </a:lnSpc>
              <a:buNone/>
            </a:pPr>
            <a:r>
              <a:rPr lang="en-US" sz="1400" dirty="0"/>
              <a:t>Applying all standards that are referenced within the primary fire, life safety, building, and electrical codes and standards. </a:t>
            </a:r>
          </a:p>
        </p:txBody>
      </p:sp>
      <p:sp>
        <p:nvSpPr>
          <p:cNvPr id="6" name="Content Placeholder 2">
            <a:extLst>
              <a:ext uri="{FF2B5EF4-FFF2-40B4-BE49-F238E27FC236}">
                <a16:creationId xmlns:a16="http://schemas.microsoft.com/office/drawing/2014/main" id="{A5A7F8A0-95FE-4BF8-A857-A4F8BF910566}"/>
              </a:ext>
            </a:extLst>
          </p:cNvPr>
          <p:cNvSpPr txBox="1">
            <a:spLocks/>
          </p:cNvSpPr>
          <p:nvPr/>
        </p:nvSpPr>
        <p:spPr>
          <a:xfrm>
            <a:off x="3289610" y="2057400"/>
            <a:ext cx="2360341" cy="234967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indent="0">
              <a:spcAft>
                <a:spcPts val="600"/>
              </a:spcAft>
              <a:buFont typeface="Arial"/>
              <a:buNone/>
            </a:pPr>
            <a:r>
              <a:rPr lang="en-US" sz="1400" dirty="0"/>
              <a:t>Referenced standards provide critical guidance to designers, installers, facility operators, and enforcers</a:t>
            </a:r>
            <a:r>
              <a:rPr lang="en-US" sz="1600" dirty="0"/>
              <a:t>. </a:t>
            </a:r>
            <a:r>
              <a:rPr lang="en-US" sz="1400" dirty="0"/>
              <a:t>They are part of the code and must be used to ensure a minimum level of safety for all.</a:t>
            </a:r>
          </a:p>
        </p:txBody>
      </p:sp>
      <p:sp>
        <p:nvSpPr>
          <p:cNvPr id="7" name="Content Placeholder 2">
            <a:extLst>
              <a:ext uri="{FF2B5EF4-FFF2-40B4-BE49-F238E27FC236}">
                <a16:creationId xmlns:a16="http://schemas.microsoft.com/office/drawing/2014/main" id="{01344ECA-74AB-43BD-88D1-001D9FC552D0}"/>
              </a:ext>
            </a:extLst>
          </p:cNvPr>
          <p:cNvSpPr txBox="1">
            <a:spLocks/>
          </p:cNvSpPr>
          <p:nvPr/>
        </p:nvSpPr>
        <p:spPr>
          <a:xfrm>
            <a:off x="6069981" y="1883910"/>
            <a:ext cx="2360341" cy="325946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a:buNone/>
            </a:pPr>
            <a:endParaRPr lang="en-US" sz="1400" dirty="0"/>
          </a:p>
          <a:p>
            <a:pPr marL="0" lvl="1" indent="0">
              <a:buFont typeface="Arial"/>
              <a:buNone/>
            </a:pPr>
            <a:endParaRPr lang="en-US" sz="1600" dirty="0"/>
          </a:p>
        </p:txBody>
      </p:sp>
      <p:cxnSp>
        <p:nvCxnSpPr>
          <p:cNvPr id="8" name="Straight Connector 7">
            <a:extLst>
              <a:ext uri="{FF2B5EF4-FFF2-40B4-BE49-F238E27FC236}">
                <a16:creationId xmlns:a16="http://schemas.microsoft.com/office/drawing/2014/main" id="{1DFBF9A6-CF70-4D7E-8638-571C8E1ED72F}"/>
              </a:ext>
            </a:extLst>
          </p:cNvPr>
          <p:cNvCxnSpPr/>
          <p:nvPr/>
        </p:nvCxnSpPr>
        <p:spPr>
          <a:xfrm>
            <a:off x="2753963" y="1855683"/>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90D7251-1CD2-40F0-9047-1A15B61E7564}"/>
              </a:ext>
            </a:extLst>
          </p:cNvPr>
          <p:cNvCxnSpPr/>
          <p:nvPr/>
        </p:nvCxnSpPr>
        <p:spPr>
          <a:xfrm>
            <a:off x="5816831" y="1883910"/>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FB0334A-5B46-48DA-A4A5-8EFCBD7C40E3}"/>
              </a:ext>
            </a:extLst>
          </p:cNvPr>
          <p:cNvPicPr>
            <a:picLocks noChangeAspect="1"/>
          </p:cNvPicPr>
          <p:nvPr/>
        </p:nvPicPr>
        <p:blipFill>
          <a:blip r:embed="rId3"/>
          <a:stretch>
            <a:fillRect/>
          </a:stretch>
        </p:blipFill>
        <p:spPr>
          <a:xfrm>
            <a:off x="117502" y="59291"/>
            <a:ext cx="1772332" cy="1758266"/>
          </a:xfrm>
          <a:prstGeom prst="rect">
            <a:avLst/>
          </a:prstGeom>
        </p:spPr>
      </p:pic>
    </p:spTree>
    <p:extLst>
      <p:ext uri="{BB962C8B-B14F-4D97-AF65-F5344CB8AC3E}">
        <p14:creationId xmlns:p14="http://schemas.microsoft.com/office/powerpoint/2010/main" val="337165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975" y="321819"/>
            <a:ext cx="8001207" cy="857250"/>
          </a:xfrm>
        </p:spPr>
        <p:txBody>
          <a:bodyPr/>
          <a:lstStyle/>
          <a:p>
            <a:r>
              <a:rPr lang="en-US" b="1" dirty="0"/>
              <a:t>INVESTMENT IN SAFETY</a:t>
            </a:r>
          </a:p>
        </p:txBody>
      </p:sp>
      <p:sp>
        <p:nvSpPr>
          <p:cNvPr id="4" name="Slide Number Placeholder 3"/>
          <p:cNvSpPr>
            <a:spLocks noGrp="1"/>
          </p:cNvSpPr>
          <p:nvPr>
            <p:ph type="sldNum" sz="quarter" idx="11"/>
          </p:nvPr>
        </p:nvSpPr>
        <p:spPr/>
        <p:txBody>
          <a:bodyPr/>
          <a:lstStyle/>
          <a:p>
            <a:fld id="{78565E0F-8A53-514A-ACAD-798A577A52BF}" type="slidenum">
              <a:rPr lang="en-US" smtClean="0"/>
              <a:pPr/>
              <a:t>6</a:t>
            </a:fld>
            <a:endParaRPr lang="en-US" dirty="0"/>
          </a:p>
        </p:txBody>
      </p:sp>
      <p:sp>
        <p:nvSpPr>
          <p:cNvPr id="3" name="Content Placeholder 2"/>
          <p:cNvSpPr>
            <a:spLocks noGrp="1"/>
          </p:cNvSpPr>
          <p:nvPr>
            <p:ph idx="4294967295"/>
          </p:nvPr>
        </p:nvSpPr>
        <p:spPr>
          <a:xfrm>
            <a:off x="412790" y="2039112"/>
            <a:ext cx="2327275" cy="1891912"/>
          </a:xfrm>
        </p:spPr>
        <p:txBody>
          <a:bodyPr/>
          <a:lstStyle/>
          <a:p>
            <a:pPr marL="0" indent="0">
              <a:spcAft>
                <a:spcPts val="600"/>
              </a:spcAft>
              <a:buNone/>
            </a:pPr>
            <a:r>
              <a:rPr lang="en-US" sz="1600" b="1" dirty="0"/>
              <a:t>What is it?</a:t>
            </a:r>
          </a:p>
          <a:p>
            <a:pPr marL="0" lvl="1" indent="0">
              <a:lnSpc>
                <a:spcPct val="112000"/>
              </a:lnSpc>
              <a:buNone/>
            </a:pPr>
            <a:r>
              <a:rPr lang="en-US" sz="1400" dirty="0"/>
              <a:t>Investing in safety should always be everyone’s high priority. We all must work together if we want to diminish losses from fire and related hazards.</a:t>
            </a:r>
          </a:p>
          <a:p>
            <a:pPr marL="0" lvl="1" indent="0">
              <a:lnSpc>
                <a:spcPct val="112000"/>
              </a:lnSpc>
              <a:buNone/>
            </a:pPr>
            <a:endParaRPr lang="en-US" sz="1400" dirty="0">
              <a:solidFill>
                <a:schemeClr val="tx2"/>
              </a:solidFill>
            </a:endParaRPr>
          </a:p>
          <a:p>
            <a:pPr marL="0" lvl="1" indent="0">
              <a:lnSpc>
                <a:spcPct val="112000"/>
              </a:lnSpc>
              <a:buNone/>
            </a:pPr>
            <a:endParaRPr lang="en-US" sz="1400" dirty="0">
              <a:solidFill>
                <a:schemeClr val="tx2"/>
              </a:solidFill>
            </a:endParaRPr>
          </a:p>
        </p:txBody>
      </p:sp>
      <p:sp>
        <p:nvSpPr>
          <p:cNvPr id="6" name="Content Placeholder 2">
            <a:extLst>
              <a:ext uri="{FF2B5EF4-FFF2-40B4-BE49-F238E27FC236}">
                <a16:creationId xmlns:a16="http://schemas.microsoft.com/office/drawing/2014/main" id="{3750A971-F721-439C-86ED-C79C86A6FCEE}"/>
              </a:ext>
            </a:extLst>
          </p:cNvPr>
          <p:cNvSpPr txBox="1">
            <a:spLocks/>
          </p:cNvSpPr>
          <p:nvPr/>
        </p:nvSpPr>
        <p:spPr>
          <a:xfrm>
            <a:off x="3200594" y="2039112"/>
            <a:ext cx="2531327" cy="1891912"/>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lvl="1" indent="0">
              <a:lnSpc>
                <a:spcPct val="112000"/>
              </a:lnSpc>
              <a:buNone/>
            </a:pPr>
            <a:r>
              <a:rPr lang="en-US" sz="1400" dirty="0"/>
              <a:t>If we don’t take a vested interest in the safety of the public, and if we make decisions based solely on financial gains, tragedies will ultimately occur.</a:t>
            </a:r>
          </a:p>
          <a:p>
            <a:pPr marL="0" lvl="1" indent="0">
              <a:lnSpc>
                <a:spcPct val="112000"/>
              </a:lnSpc>
              <a:buNone/>
            </a:pPr>
            <a:endParaRPr lang="en-US" sz="1400" dirty="0">
              <a:solidFill>
                <a:schemeClr val="tx2"/>
              </a:solidFill>
            </a:endParaRPr>
          </a:p>
        </p:txBody>
      </p:sp>
      <p:cxnSp>
        <p:nvCxnSpPr>
          <p:cNvPr id="8" name="Straight Connector 7">
            <a:extLst>
              <a:ext uri="{FF2B5EF4-FFF2-40B4-BE49-F238E27FC236}">
                <a16:creationId xmlns:a16="http://schemas.microsoft.com/office/drawing/2014/main" id="{09FE8A73-0DEA-403F-8CDB-9FEA50CADFF2}"/>
              </a:ext>
            </a:extLst>
          </p:cNvPr>
          <p:cNvCxnSpPr/>
          <p:nvPr/>
        </p:nvCxnSpPr>
        <p:spPr>
          <a:xfrm>
            <a:off x="2988527" y="180059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2D85C5-54A9-49E7-9FE1-A1980F1EFA70}"/>
              </a:ext>
            </a:extLst>
          </p:cNvPr>
          <p:cNvCxnSpPr/>
          <p:nvPr/>
        </p:nvCxnSpPr>
        <p:spPr>
          <a:xfrm>
            <a:off x="5980383" y="180059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FD5DA82F-7132-438C-BF88-B77230723903}"/>
              </a:ext>
            </a:extLst>
          </p:cNvPr>
          <p:cNvPicPr>
            <a:picLocks noChangeAspect="1"/>
          </p:cNvPicPr>
          <p:nvPr/>
        </p:nvPicPr>
        <p:blipFill>
          <a:blip r:embed="rId3"/>
          <a:stretch>
            <a:fillRect/>
          </a:stretch>
        </p:blipFill>
        <p:spPr>
          <a:xfrm>
            <a:off x="92901" y="75713"/>
            <a:ext cx="1818794" cy="1816326"/>
          </a:xfrm>
          <a:prstGeom prst="rect">
            <a:avLst/>
          </a:prstGeom>
        </p:spPr>
      </p:pic>
    </p:spTree>
    <p:extLst>
      <p:ext uri="{BB962C8B-B14F-4D97-AF65-F5344CB8AC3E}">
        <p14:creationId xmlns:p14="http://schemas.microsoft.com/office/powerpoint/2010/main" val="126786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25" y="331655"/>
            <a:ext cx="8004988" cy="857250"/>
          </a:xfrm>
        </p:spPr>
        <p:txBody>
          <a:bodyPr/>
          <a:lstStyle/>
          <a:p>
            <a:r>
              <a:rPr lang="en-US" b="1" dirty="0"/>
              <a:t>SKILLED WORKFORCE</a:t>
            </a:r>
          </a:p>
        </p:txBody>
      </p:sp>
      <p:sp>
        <p:nvSpPr>
          <p:cNvPr id="4" name="Slide Number Placeholder 3"/>
          <p:cNvSpPr>
            <a:spLocks noGrp="1"/>
          </p:cNvSpPr>
          <p:nvPr>
            <p:ph type="sldNum" sz="quarter" idx="11"/>
          </p:nvPr>
        </p:nvSpPr>
        <p:spPr/>
        <p:txBody>
          <a:bodyPr/>
          <a:lstStyle/>
          <a:p>
            <a:fld id="{78565E0F-8A53-514A-ACAD-798A577A52BF}" type="slidenum">
              <a:rPr lang="en-US" smtClean="0"/>
              <a:pPr/>
              <a:t>7</a:t>
            </a:fld>
            <a:endParaRPr lang="en-US" dirty="0"/>
          </a:p>
        </p:txBody>
      </p:sp>
      <p:sp>
        <p:nvSpPr>
          <p:cNvPr id="3" name="Content Placeholder 2"/>
          <p:cNvSpPr>
            <a:spLocks noGrp="1"/>
          </p:cNvSpPr>
          <p:nvPr>
            <p:ph idx="4294967295"/>
          </p:nvPr>
        </p:nvSpPr>
        <p:spPr>
          <a:xfrm>
            <a:off x="555219" y="2176272"/>
            <a:ext cx="2327275" cy="2382430"/>
          </a:xfrm>
        </p:spPr>
        <p:txBody>
          <a:bodyPr/>
          <a:lstStyle/>
          <a:p>
            <a:pPr marL="0" indent="0">
              <a:spcAft>
                <a:spcPts val="600"/>
              </a:spcAft>
              <a:buNone/>
            </a:pPr>
            <a:r>
              <a:rPr lang="en-US" sz="1600" b="1" dirty="0"/>
              <a:t>What is it?</a:t>
            </a:r>
          </a:p>
          <a:p>
            <a:pPr marL="0" indent="0">
              <a:spcAft>
                <a:spcPts val="600"/>
              </a:spcAft>
              <a:buNone/>
            </a:pPr>
            <a:r>
              <a:rPr lang="en-US" sz="1400" dirty="0"/>
              <a:t>Providing opportunities for professionals to apply the skills they have, offer training when they need it, and reward those who recommit to fire prevention, protection, and education. </a:t>
            </a:r>
          </a:p>
        </p:txBody>
      </p:sp>
      <p:sp>
        <p:nvSpPr>
          <p:cNvPr id="6" name="Content Placeholder 2">
            <a:extLst>
              <a:ext uri="{FF2B5EF4-FFF2-40B4-BE49-F238E27FC236}">
                <a16:creationId xmlns:a16="http://schemas.microsoft.com/office/drawing/2014/main" id="{3750A971-F721-439C-86ED-C79C86A6FCEE}"/>
              </a:ext>
            </a:extLst>
          </p:cNvPr>
          <p:cNvSpPr txBox="1">
            <a:spLocks/>
          </p:cNvSpPr>
          <p:nvPr/>
        </p:nvSpPr>
        <p:spPr>
          <a:xfrm>
            <a:off x="3200594" y="2176272"/>
            <a:ext cx="2531327" cy="2244132"/>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indent="0">
              <a:spcAft>
                <a:spcPts val="600"/>
              </a:spcAft>
              <a:buNone/>
            </a:pPr>
            <a:r>
              <a:rPr lang="en-US" sz="1400" dirty="0"/>
              <a:t>Promoting the development of and utilizing skilled professionals ensures we are applying correctly the most current codes and standards to our work and in return, we reduce risk of injuries, loss, and death for workers and the public.</a:t>
            </a:r>
          </a:p>
          <a:p>
            <a:pPr marL="0" indent="0">
              <a:spcAft>
                <a:spcPts val="600"/>
              </a:spcAft>
              <a:buFont typeface="Arial"/>
              <a:buNone/>
            </a:pPr>
            <a:endParaRPr lang="en-US" sz="1600" b="1" dirty="0"/>
          </a:p>
        </p:txBody>
      </p:sp>
      <p:cxnSp>
        <p:nvCxnSpPr>
          <p:cNvPr id="8" name="Straight Connector 7">
            <a:extLst>
              <a:ext uri="{FF2B5EF4-FFF2-40B4-BE49-F238E27FC236}">
                <a16:creationId xmlns:a16="http://schemas.microsoft.com/office/drawing/2014/main" id="{09FE8A73-0DEA-403F-8CDB-9FEA50CADFF2}"/>
              </a:ext>
            </a:extLst>
          </p:cNvPr>
          <p:cNvCxnSpPr/>
          <p:nvPr/>
        </p:nvCxnSpPr>
        <p:spPr>
          <a:xfrm>
            <a:off x="2988527" y="1897244"/>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2D85C5-54A9-49E7-9FE1-A1980F1EFA70}"/>
              </a:ext>
            </a:extLst>
          </p:cNvPr>
          <p:cNvCxnSpPr/>
          <p:nvPr/>
        </p:nvCxnSpPr>
        <p:spPr>
          <a:xfrm>
            <a:off x="5980383" y="1897244"/>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CE0A795-ECA8-47FE-8DC3-CB47D98A39C4}"/>
              </a:ext>
            </a:extLst>
          </p:cNvPr>
          <p:cNvPicPr>
            <a:picLocks noChangeAspect="1"/>
          </p:cNvPicPr>
          <p:nvPr/>
        </p:nvPicPr>
        <p:blipFill>
          <a:blip r:embed="rId3"/>
          <a:stretch>
            <a:fillRect/>
          </a:stretch>
        </p:blipFill>
        <p:spPr>
          <a:xfrm>
            <a:off x="187409" y="137438"/>
            <a:ext cx="1868250" cy="1868250"/>
          </a:xfrm>
          <a:prstGeom prst="rect">
            <a:avLst/>
          </a:prstGeom>
        </p:spPr>
      </p:pic>
    </p:spTree>
    <p:extLst>
      <p:ext uri="{BB962C8B-B14F-4D97-AF65-F5344CB8AC3E}">
        <p14:creationId xmlns:p14="http://schemas.microsoft.com/office/powerpoint/2010/main" val="332120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211933"/>
            <a:ext cx="8070151" cy="857250"/>
          </a:xfrm>
        </p:spPr>
        <p:txBody>
          <a:bodyPr/>
          <a:lstStyle/>
          <a:p>
            <a:r>
              <a:rPr lang="en-US" b="1" dirty="0"/>
              <a:t>CODE COMPLIANCE</a:t>
            </a:r>
          </a:p>
        </p:txBody>
      </p:sp>
      <p:sp>
        <p:nvSpPr>
          <p:cNvPr id="4" name="Slide Number Placeholder 3"/>
          <p:cNvSpPr>
            <a:spLocks noGrp="1"/>
          </p:cNvSpPr>
          <p:nvPr>
            <p:ph type="sldNum" sz="quarter" idx="11"/>
          </p:nvPr>
        </p:nvSpPr>
        <p:spPr/>
        <p:txBody>
          <a:bodyPr/>
          <a:lstStyle/>
          <a:p>
            <a:fld id="{78565E0F-8A53-514A-ACAD-798A577A52BF}" type="slidenum">
              <a:rPr lang="en-US" smtClean="0"/>
              <a:pPr/>
              <a:t>8</a:t>
            </a:fld>
            <a:endParaRPr lang="en-US" dirty="0"/>
          </a:p>
        </p:txBody>
      </p:sp>
      <p:sp>
        <p:nvSpPr>
          <p:cNvPr id="3" name="Content Placeholder 2"/>
          <p:cNvSpPr>
            <a:spLocks noGrp="1"/>
          </p:cNvSpPr>
          <p:nvPr>
            <p:ph idx="4294967295"/>
          </p:nvPr>
        </p:nvSpPr>
        <p:spPr>
          <a:xfrm>
            <a:off x="394010" y="2212847"/>
            <a:ext cx="2327275" cy="2423159"/>
          </a:xfrm>
        </p:spPr>
        <p:txBody>
          <a:bodyPr/>
          <a:lstStyle/>
          <a:p>
            <a:pPr marL="0" indent="0">
              <a:spcAft>
                <a:spcPts val="600"/>
              </a:spcAft>
              <a:buNone/>
            </a:pPr>
            <a:r>
              <a:rPr lang="en-US" sz="1600" b="1" dirty="0"/>
              <a:t>What is it?</a:t>
            </a:r>
          </a:p>
          <a:p>
            <a:pPr marL="0" lvl="1" indent="0">
              <a:lnSpc>
                <a:spcPct val="112000"/>
              </a:lnSpc>
              <a:buNone/>
            </a:pPr>
            <a:r>
              <a:rPr lang="en-US" sz="1400" dirty="0"/>
              <a:t>Supporting effective code enforcement. Whether a house or a new office building, the places people live and work are only as safe as the code compliance in place before, during, and after construction.</a:t>
            </a:r>
          </a:p>
        </p:txBody>
      </p:sp>
      <p:sp>
        <p:nvSpPr>
          <p:cNvPr id="6" name="Content Placeholder 2">
            <a:extLst>
              <a:ext uri="{FF2B5EF4-FFF2-40B4-BE49-F238E27FC236}">
                <a16:creationId xmlns:a16="http://schemas.microsoft.com/office/drawing/2014/main" id="{3750A971-F721-439C-86ED-C79C86A6FCEE}"/>
              </a:ext>
            </a:extLst>
          </p:cNvPr>
          <p:cNvSpPr txBox="1">
            <a:spLocks/>
          </p:cNvSpPr>
          <p:nvPr/>
        </p:nvSpPr>
        <p:spPr>
          <a:xfrm>
            <a:off x="3200594" y="2212847"/>
            <a:ext cx="2531327" cy="255441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lvl="1" indent="0">
              <a:lnSpc>
                <a:spcPct val="112000"/>
              </a:lnSpc>
              <a:buNone/>
            </a:pPr>
            <a:r>
              <a:rPr lang="en-US" sz="1400" dirty="0"/>
              <a:t>It’s a fact that enacting and enforcing fire, electrical, building and life safety codes and standards, and ensuring on-going inspection, testing, and maintenance of facilities and safety systems, reduce deaths, injuries, and losses resulting from building fires.</a:t>
            </a:r>
          </a:p>
        </p:txBody>
      </p:sp>
      <p:cxnSp>
        <p:nvCxnSpPr>
          <p:cNvPr id="8" name="Straight Connector 7">
            <a:extLst>
              <a:ext uri="{FF2B5EF4-FFF2-40B4-BE49-F238E27FC236}">
                <a16:creationId xmlns:a16="http://schemas.microsoft.com/office/drawing/2014/main" id="{09FE8A73-0DEA-403F-8CDB-9FEA50CADFF2}"/>
              </a:ext>
            </a:extLst>
          </p:cNvPr>
          <p:cNvCxnSpPr/>
          <p:nvPr/>
        </p:nvCxnSpPr>
        <p:spPr>
          <a:xfrm>
            <a:off x="2988527" y="172625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2D85C5-54A9-49E7-9FE1-A1980F1EFA70}"/>
              </a:ext>
            </a:extLst>
          </p:cNvPr>
          <p:cNvCxnSpPr/>
          <p:nvPr/>
        </p:nvCxnSpPr>
        <p:spPr>
          <a:xfrm>
            <a:off x="5980383" y="1726259"/>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DE70F14-CD4C-4ABA-B210-9199F6089605}"/>
              </a:ext>
            </a:extLst>
          </p:cNvPr>
          <p:cNvPicPr>
            <a:picLocks noChangeAspect="1"/>
          </p:cNvPicPr>
          <p:nvPr/>
        </p:nvPicPr>
        <p:blipFill>
          <a:blip r:embed="rId3"/>
          <a:stretch>
            <a:fillRect/>
          </a:stretch>
        </p:blipFill>
        <p:spPr>
          <a:xfrm>
            <a:off x="87833" y="88677"/>
            <a:ext cx="1971062" cy="1971062"/>
          </a:xfrm>
          <a:prstGeom prst="rect">
            <a:avLst/>
          </a:prstGeom>
        </p:spPr>
      </p:pic>
    </p:spTree>
    <p:extLst>
      <p:ext uri="{BB962C8B-B14F-4D97-AF65-F5344CB8AC3E}">
        <p14:creationId xmlns:p14="http://schemas.microsoft.com/office/powerpoint/2010/main" val="357737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717" y="502572"/>
            <a:ext cx="7891466" cy="857250"/>
          </a:xfrm>
        </p:spPr>
        <p:txBody>
          <a:bodyPr/>
          <a:lstStyle/>
          <a:p>
            <a:r>
              <a:rPr lang="en-US" sz="2800" b="1" dirty="0"/>
              <a:t>PREPAREDNESS AND EMERGENCY RESPONSE</a:t>
            </a:r>
          </a:p>
        </p:txBody>
      </p:sp>
      <p:sp>
        <p:nvSpPr>
          <p:cNvPr id="4" name="Slide Number Placeholder 3"/>
          <p:cNvSpPr>
            <a:spLocks noGrp="1"/>
          </p:cNvSpPr>
          <p:nvPr>
            <p:ph type="sldNum" sz="quarter" idx="11"/>
          </p:nvPr>
        </p:nvSpPr>
        <p:spPr/>
        <p:txBody>
          <a:bodyPr/>
          <a:lstStyle/>
          <a:p>
            <a:fld id="{78565E0F-8A53-514A-ACAD-798A577A52BF}" type="slidenum">
              <a:rPr lang="en-US" smtClean="0"/>
              <a:pPr/>
              <a:t>9</a:t>
            </a:fld>
            <a:endParaRPr lang="en-US" dirty="0"/>
          </a:p>
        </p:txBody>
      </p:sp>
      <p:sp>
        <p:nvSpPr>
          <p:cNvPr id="3" name="Content Placeholder 2"/>
          <p:cNvSpPr>
            <a:spLocks noGrp="1"/>
          </p:cNvSpPr>
          <p:nvPr>
            <p:ph idx="4294967295"/>
          </p:nvPr>
        </p:nvSpPr>
        <p:spPr>
          <a:xfrm>
            <a:off x="394009" y="2258568"/>
            <a:ext cx="2327275" cy="1491495"/>
          </a:xfrm>
        </p:spPr>
        <p:txBody>
          <a:bodyPr/>
          <a:lstStyle/>
          <a:p>
            <a:pPr marL="0" indent="0">
              <a:spcAft>
                <a:spcPts val="600"/>
              </a:spcAft>
              <a:buNone/>
            </a:pPr>
            <a:r>
              <a:rPr lang="en-US" sz="1600" b="1" dirty="0"/>
              <a:t>What is it?</a:t>
            </a:r>
          </a:p>
          <a:p>
            <a:pPr marL="0" lvl="1" indent="0">
              <a:lnSpc>
                <a:spcPct val="112000"/>
              </a:lnSpc>
              <a:buNone/>
            </a:pPr>
            <a:r>
              <a:rPr lang="en-US" sz="1400" dirty="0"/>
              <a:t>Investing in, prioritizing, and investing money in effective preparedness and response capabilities and resources for before, during, and after an emergency.</a:t>
            </a:r>
          </a:p>
        </p:txBody>
      </p:sp>
      <p:sp>
        <p:nvSpPr>
          <p:cNvPr id="6" name="Content Placeholder 2">
            <a:extLst>
              <a:ext uri="{FF2B5EF4-FFF2-40B4-BE49-F238E27FC236}">
                <a16:creationId xmlns:a16="http://schemas.microsoft.com/office/drawing/2014/main" id="{3750A971-F721-439C-86ED-C79C86A6FCEE}"/>
              </a:ext>
            </a:extLst>
          </p:cNvPr>
          <p:cNvSpPr txBox="1">
            <a:spLocks/>
          </p:cNvSpPr>
          <p:nvPr/>
        </p:nvSpPr>
        <p:spPr>
          <a:xfrm>
            <a:off x="3192579" y="2258568"/>
            <a:ext cx="2653920" cy="2367712"/>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en-US" sz="1600" b="1" dirty="0"/>
              <a:t>Why is it important?</a:t>
            </a:r>
          </a:p>
          <a:p>
            <a:pPr marL="0" lvl="1" indent="0">
              <a:lnSpc>
                <a:spcPct val="112000"/>
              </a:lnSpc>
              <a:buNone/>
            </a:pPr>
            <a:r>
              <a:rPr lang="en-US" sz="1400" dirty="0"/>
              <a:t>When they put their lives on the line, first responders should feel secure knowing they are prepared to protect their communities, and that their communities are working to help prevent and prepare for emergency situations.</a:t>
            </a:r>
          </a:p>
        </p:txBody>
      </p:sp>
      <p:cxnSp>
        <p:nvCxnSpPr>
          <p:cNvPr id="8" name="Straight Connector 7">
            <a:extLst>
              <a:ext uri="{FF2B5EF4-FFF2-40B4-BE49-F238E27FC236}">
                <a16:creationId xmlns:a16="http://schemas.microsoft.com/office/drawing/2014/main" id="{09FE8A73-0DEA-403F-8CDB-9FEA50CADFF2}"/>
              </a:ext>
            </a:extLst>
          </p:cNvPr>
          <p:cNvCxnSpPr/>
          <p:nvPr/>
        </p:nvCxnSpPr>
        <p:spPr>
          <a:xfrm>
            <a:off x="2988527" y="189724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B2D85C5-54A9-49E7-9FE1-A1980F1EFA70}"/>
              </a:ext>
            </a:extLst>
          </p:cNvPr>
          <p:cNvCxnSpPr/>
          <p:nvPr/>
        </p:nvCxnSpPr>
        <p:spPr>
          <a:xfrm>
            <a:off x="5980383" y="1897242"/>
            <a:ext cx="0" cy="252316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EE97481-5DC5-49EE-B09A-BBE7204E6042}"/>
              </a:ext>
            </a:extLst>
          </p:cNvPr>
          <p:cNvPicPr>
            <a:picLocks noChangeAspect="1"/>
          </p:cNvPicPr>
          <p:nvPr/>
        </p:nvPicPr>
        <p:blipFill>
          <a:blip r:embed="rId3"/>
          <a:stretch>
            <a:fillRect/>
          </a:stretch>
        </p:blipFill>
        <p:spPr>
          <a:xfrm>
            <a:off x="137173" y="118840"/>
            <a:ext cx="1954214" cy="1954214"/>
          </a:xfrm>
          <a:prstGeom prst="rect">
            <a:avLst/>
          </a:prstGeom>
        </p:spPr>
      </p:pic>
    </p:spTree>
    <p:extLst>
      <p:ext uri="{BB962C8B-B14F-4D97-AF65-F5344CB8AC3E}">
        <p14:creationId xmlns:p14="http://schemas.microsoft.com/office/powerpoint/2010/main" val="453133259"/>
      </p:ext>
    </p:extLst>
  </p:cSld>
  <p:clrMapOvr>
    <a:masterClrMapping/>
  </p:clrMapOvr>
</p:sld>
</file>

<file path=ppt/theme/theme1.xml><?xml version="1.0" encoding="utf-8"?>
<a:theme xmlns:a="http://schemas.openxmlformats.org/drawingml/2006/main" name="NFP_PPT_16-9">
  <a:themeElements>
    <a:clrScheme name="Custom 1">
      <a:dk1>
        <a:srgbClr val="000000"/>
      </a:dk1>
      <a:lt1>
        <a:srgbClr val="FFFFFF"/>
      </a:lt1>
      <a:dk2>
        <a:srgbClr val="565A5C"/>
      </a:dk2>
      <a:lt2>
        <a:srgbClr val="E8E8E8"/>
      </a:lt2>
      <a:accent1>
        <a:srgbClr val="D82041"/>
      </a:accent1>
      <a:accent2>
        <a:srgbClr val="FDC82F"/>
      </a:accent2>
      <a:accent3>
        <a:srgbClr val="64A0C8"/>
      </a:accent3>
      <a:accent4>
        <a:srgbClr val="AAA38E"/>
      </a:accent4>
      <a:accent5>
        <a:srgbClr val="0D776E"/>
      </a:accent5>
      <a:accent6>
        <a:srgbClr val="412C5D"/>
      </a:accent6>
      <a:hlink>
        <a:srgbClr val="006890"/>
      </a:hlink>
      <a:folHlink>
        <a:srgbClr val="9B188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D2EE358-3BA8-024C-A6E6-869A4A4DCD61}" vid="{08272BB4-C621-5448-890F-C6905120EE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268916d9-f173-4689-8ac2-32b47b89c618">NC5NY54RJRZR-78-10</_dlc_DocId>
    <_dlc_DocIdUrl xmlns="268916d9-f173-4689-8ac2-32b47b89c618">
      <Url>https://inside.nfpa.org/team/home/branding/_layouts/15/DocIdRedir.aspx?ID=NC5NY54RJRZR-78-10</Url>
      <Description>NC5NY54RJRZR-78-10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637475B927C1948A27AAE624EEA7360" ma:contentTypeVersion="1" ma:contentTypeDescription="Create a new document." ma:contentTypeScope="" ma:versionID="0fcff7d12b3b50ee07f6f7cff2a51b10">
  <xsd:schema xmlns:xsd="http://www.w3.org/2001/XMLSchema" xmlns:xs="http://www.w3.org/2001/XMLSchema" xmlns:p="http://schemas.microsoft.com/office/2006/metadata/properties" xmlns:ns2="268916d9-f173-4689-8ac2-32b47b89c618" targetNamespace="http://schemas.microsoft.com/office/2006/metadata/properties" ma:root="true" ma:fieldsID="9ad703744484438034ad1b30a7623fbb" ns2:_="">
    <xsd:import namespace="268916d9-f173-4689-8ac2-32b47b89c61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8916d9-f173-4689-8ac2-32b47b89c6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021D3-B265-4123-ADEA-35A91C284A4C}">
  <ds:schemaRefs>
    <ds:schemaRef ds:uri="http://schemas.microsoft.com/sharepoint/events"/>
  </ds:schemaRefs>
</ds:datastoreItem>
</file>

<file path=customXml/itemProps2.xml><?xml version="1.0" encoding="utf-8"?>
<ds:datastoreItem xmlns:ds="http://schemas.openxmlformats.org/officeDocument/2006/customXml" ds:itemID="{93B78FFF-5D6D-4B9B-8405-A0874412F3CF}">
  <ds:schemaRef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268916d9-f173-4689-8ac2-32b47b89c61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72EC8E4-3CBF-41F0-8235-F1E884A624F4}">
  <ds:schemaRefs>
    <ds:schemaRef ds:uri="http://schemas.microsoft.com/sharepoint/v3/contenttype/forms"/>
  </ds:schemaRefs>
</ds:datastoreItem>
</file>

<file path=customXml/itemProps4.xml><?xml version="1.0" encoding="utf-8"?>
<ds:datastoreItem xmlns:ds="http://schemas.openxmlformats.org/officeDocument/2006/customXml" ds:itemID="{74A7EF93-9730-41EE-9857-15BCF6B75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8916d9-f173-4689-8ac2-32b47b89c6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17-NFPA-0056 Branded Powerpoint External_Updated</Template>
  <TotalTime>6239</TotalTime>
  <Words>2221</Words>
  <Application>Microsoft Office PowerPoint</Application>
  <PresentationFormat>On-screen Show (16:9)</PresentationFormat>
  <Paragraphs>149</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NFP_PPT_16-9</vt:lpstr>
      <vt:lpstr>WHAT IS THE FIRE &amp; LIFE SAFETY ECOSYSTEM?</vt:lpstr>
      <vt:lpstr>YOUR ROLE IN THE FIRE &amp; LIFE SAFETY ECOSYSTEM</vt:lpstr>
      <vt:lpstr>GOVERNMENT RESPONSIBILITY</vt:lpstr>
      <vt:lpstr>DEVELOPMENT AND USE OF  CURRENT CODES</vt:lpstr>
      <vt:lpstr>REFERENCED STANDARDS</vt:lpstr>
      <vt:lpstr>INVESTMENT IN SAFETY</vt:lpstr>
      <vt:lpstr>SKILLED WORKFORCE</vt:lpstr>
      <vt:lpstr>CODE COMPLIANCE</vt:lpstr>
      <vt:lpstr>PREPAREDNESS AND EMERGENCY RESPONSE</vt:lpstr>
      <vt:lpstr>INFORMED PUBLIC</vt:lpstr>
      <vt:lpstr>CONCLUSION</vt:lpstr>
      <vt:lpstr>For more information: nfpa.org/ecosystem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Erinn Scammon</dc:creator>
  <cp:lastModifiedBy>Sinatra, LisaMarie</cp:lastModifiedBy>
  <cp:revision>367</cp:revision>
  <cp:lastPrinted>2018-09-18T17:46:10Z</cp:lastPrinted>
  <dcterms:created xsi:type="dcterms:W3CDTF">2017-09-20T13:36:29Z</dcterms:created>
  <dcterms:modified xsi:type="dcterms:W3CDTF">2019-12-19T15:50:25Z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0x0101005637475B927C1948A27AAE624EEA7360</vt:lpwstr>
  </property>
  <property fmtid="{D5CDD505-2E9C-101B-9397-08002B2CF9AE}" pid="3" name="_dlc_DocIdItemGuid">
    <vt:lpwstr>31b7e1a9-9f50-40bf-80f8-36169e759595</vt:lpwstr>
  </property>
</Properties>
</file>